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51" d="100"/>
          <a:sy n="151" d="100"/>
        </p:scale>
        <p:origin x="2094" y="1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179AA4-8DB6-43AD-9391-0433BC3135A3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904B29B-0E52-4DED-81C5-7932F9B78B1E}">
      <dgm:prSet/>
      <dgm:spPr/>
      <dgm:t>
        <a:bodyPr/>
        <a:lstStyle/>
        <a:p>
          <a:r>
            <a:rPr lang="en-US"/>
            <a:t>Traditional rule-based systems are limited and easily bypassed.</a:t>
          </a:r>
        </a:p>
      </dgm:t>
    </dgm:pt>
    <dgm:pt modelId="{C2BCB50F-8386-4EA4-9DCA-BDBDC57444E3}" type="parTrans" cxnId="{5EC520A3-226D-493C-9237-FDDFD540C7A4}">
      <dgm:prSet/>
      <dgm:spPr/>
      <dgm:t>
        <a:bodyPr/>
        <a:lstStyle/>
        <a:p>
          <a:endParaRPr lang="en-US"/>
        </a:p>
      </dgm:t>
    </dgm:pt>
    <dgm:pt modelId="{08E19D4D-1D42-4DB6-A681-04AD9482A007}" type="sibTrans" cxnId="{5EC520A3-226D-493C-9237-FDDFD540C7A4}">
      <dgm:prSet/>
      <dgm:spPr/>
      <dgm:t>
        <a:bodyPr/>
        <a:lstStyle/>
        <a:p>
          <a:endParaRPr lang="en-US"/>
        </a:p>
      </dgm:t>
    </dgm:pt>
    <dgm:pt modelId="{C19BEB88-D751-430F-9020-ADEC06D87067}">
      <dgm:prSet/>
      <dgm:spPr/>
      <dgm:t>
        <a:bodyPr/>
        <a:lstStyle/>
        <a:p>
          <a:r>
            <a:rPr lang="en-US"/>
            <a:t>Machine learning can detect complex and evolving fraud patterns.</a:t>
          </a:r>
        </a:p>
      </dgm:t>
    </dgm:pt>
    <dgm:pt modelId="{7F9BB2F0-63A3-4FDA-A6DB-53BE589D6EF3}" type="parTrans" cxnId="{1B47E9DF-28CB-4A07-A254-350BC6609E4E}">
      <dgm:prSet/>
      <dgm:spPr/>
      <dgm:t>
        <a:bodyPr/>
        <a:lstStyle/>
        <a:p>
          <a:endParaRPr lang="en-US"/>
        </a:p>
      </dgm:t>
    </dgm:pt>
    <dgm:pt modelId="{80C872D0-F598-4701-9CC1-8306678E5B1E}" type="sibTrans" cxnId="{1B47E9DF-28CB-4A07-A254-350BC6609E4E}">
      <dgm:prSet/>
      <dgm:spPr/>
      <dgm:t>
        <a:bodyPr/>
        <a:lstStyle/>
        <a:p>
          <a:endParaRPr lang="en-US"/>
        </a:p>
      </dgm:t>
    </dgm:pt>
    <dgm:pt modelId="{F9D21010-2773-4032-89D1-E87F63E5AC19}" type="pres">
      <dgm:prSet presAssocID="{71179AA4-8DB6-43AD-9391-0433BC3135A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EA5E087-10BE-41BF-A898-07666F7CF4E9}" type="pres">
      <dgm:prSet presAssocID="{A904B29B-0E52-4DED-81C5-7932F9B78B1E}" presName="hierRoot1" presStyleCnt="0"/>
      <dgm:spPr/>
    </dgm:pt>
    <dgm:pt modelId="{FC5D20D4-1D81-47F8-A1A6-BFD18E0D41F0}" type="pres">
      <dgm:prSet presAssocID="{A904B29B-0E52-4DED-81C5-7932F9B78B1E}" presName="composite" presStyleCnt="0"/>
      <dgm:spPr/>
    </dgm:pt>
    <dgm:pt modelId="{B610715D-E914-4D58-BC1A-DEF3F3722AF3}" type="pres">
      <dgm:prSet presAssocID="{A904B29B-0E52-4DED-81C5-7932F9B78B1E}" presName="background" presStyleLbl="node0" presStyleIdx="0" presStyleCnt="2"/>
      <dgm:spPr/>
    </dgm:pt>
    <dgm:pt modelId="{B7745431-6623-4042-BFEC-D0E05038427E}" type="pres">
      <dgm:prSet presAssocID="{A904B29B-0E52-4DED-81C5-7932F9B78B1E}" presName="text" presStyleLbl="fgAcc0" presStyleIdx="0" presStyleCnt="2">
        <dgm:presLayoutVars>
          <dgm:chPref val="3"/>
        </dgm:presLayoutVars>
      </dgm:prSet>
      <dgm:spPr/>
    </dgm:pt>
    <dgm:pt modelId="{BE8CF918-5D52-44F6-A515-CCA206AD1DC4}" type="pres">
      <dgm:prSet presAssocID="{A904B29B-0E52-4DED-81C5-7932F9B78B1E}" presName="hierChild2" presStyleCnt="0"/>
      <dgm:spPr/>
    </dgm:pt>
    <dgm:pt modelId="{C70E5A71-7B0E-4C80-BFDA-E64FB97F5ADB}" type="pres">
      <dgm:prSet presAssocID="{C19BEB88-D751-430F-9020-ADEC06D87067}" presName="hierRoot1" presStyleCnt="0"/>
      <dgm:spPr/>
    </dgm:pt>
    <dgm:pt modelId="{1BA96F6F-A0E9-416C-8A0C-67DC219F46BC}" type="pres">
      <dgm:prSet presAssocID="{C19BEB88-D751-430F-9020-ADEC06D87067}" presName="composite" presStyleCnt="0"/>
      <dgm:spPr/>
    </dgm:pt>
    <dgm:pt modelId="{9B23694B-6136-4585-8647-DAFAA0B9EDA8}" type="pres">
      <dgm:prSet presAssocID="{C19BEB88-D751-430F-9020-ADEC06D87067}" presName="background" presStyleLbl="node0" presStyleIdx="1" presStyleCnt="2"/>
      <dgm:spPr/>
    </dgm:pt>
    <dgm:pt modelId="{A29E0547-1DE6-42A0-A9F7-4D8C6486FE83}" type="pres">
      <dgm:prSet presAssocID="{C19BEB88-D751-430F-9020-ADEC06D87067}" presName="text" presStyleLbl="fgAcc0" presStyleIdx="1" presStyleCnt="2">
        <dgm:presLayoutVars>
          <dgm:chPref val="3"/>
        </dgm:presLayoutVars>
      </dgm:prSet>
      <dgm:spPr/>
    </dgm:pt>
    <dgm:pt modelId="{D5C51F28-24E9-4B1B-AC94-EC5B543D9CE6}" type="pres">
      <dgm:prSet presAssocID="{C19BEB88-D751-430F-9020-ADEC06D87067}" presName="hierChild2" presStyleCnt="0"/>
      <dgm:spPr/>
    </dgm:pt>
  </dgm:ptLst>
  <dgm:cxnLst>
    <dgm:cxn modelId="{66E2FC28-8D26-41C3-A3CB-EB507A93187A}" type="presOf" srcId="{71179AA4-8DB6-43AD-9391-0433BC3135A3}" destId="{F9D21010-2773-4032-89D1-E87F63E5AC19}" srcOrd="0" destOrd="0" presId="urn:microsoft.com/office/officeart/2005/8/layout/hierarchy1"/>
    <dgm:cxn modelId="{A5E38E3A-D218-403C-ADE0-56E4A815AB73}" type="presOf" srcId="{A904B29B-0E52-4DED-81C5-7932F9B78B1E}" destId="{B7745431-6623-4042-BFEC-D0E05038427E}" srcOrd="0" destOrd="0" presId="urn:microsoft.com/office/officeart/2005/8/layout/hierarchy1"/>
    <dgm:cxn modelId="{3F84393C-0CF0-48C9-ABAB-6CF60A9E4B35}" type="presOf" srcId="{C19BEB88-D751-430F-9020-ADEC06D87067}" destId="{A29E0547-1DE6-42A0-A9F7-4D8C6486FE83}" srcOrd="0" destOrd="0" presId="urn:microsoft.com/office/officeart/2005/8/layout/hierarchy1"/>
    <dgm:cxn modelId="{5EC520A3-226D-493C-9237-FDDFD540C7A4}" srcId="{71179AA4-8DB6-43AD-9391-0433BC3135A3}" destId="{A904B29B-0E52-4DED-81C5-7932F9B78B1E}" srcOrd="0" destOrd="0" parTransId="{C2BCB50F-8386-4EA4-9DCA-BDBDC57444E3}" sibTransId="{08E19D4D-1D42-4DB6-A681-04AD9482A007}"/>
    <dgm:cxn modelId="{1B47E9DF-28CB-4A07-A254-350BC6609E4E}" srcId="{71179AA4-8DB6-43AD-9391-0433BC3135A3}" destId="{C19BEB88-D751-430F-9020-ADEC06D87067}" srcOrd="1" destOrd="0" parTransId="{7F9BB2F0-63A3-4FDA-A6DB-53BE589D6EF3}" sibTransId="{80C872D0-F598-4701-9CC1-8306678E5B1E}"/>
    <dgm:cxn modelId="{3E0BD5B1-CEB4-4D22-ABDC-9BAC83A66F36}" type="presParOf" srcId="{F9D21010-2773-4032-89D1-E87F63E5AC19}" destId="{EEA5E087-10BE-41BF-A898-07666F7CF4E9}" srcOrd="0" destOrd="0" presId="urn:microsoft.com/office/officeart/2005/8/layout/hierarchy1"/>
    <dgm:cxn modelId="{B210D1C6-78D3-4058-9E62-C00B567577DD}" type="presParOf" srcId="{EEA5E087-10BE-41BF-A898-07666F7CF4E9}" destId="{FC5D20D4-1D81-47F8-A1A6-BFD18E0D41F0}" srcOrd="0" destOrd="0" presId="urn:microsoft.com/office/officeart/2005/8/layout/hierarchy1"/>
    <dgm:cxn modelId="{484B548F-BEBD-400D-949E-0991B5785D58}" type="presParOf" srcId="{FC5D20D4-1D81-47F8-A1A6-BFD18E0D41F0}" destId="{B610715D-E914-4D58-BC1A-DEF3F3722AF3}" srcOrd="0" destOrd="0" presId="urn:microsoft.com/office/officeart/2005/8/layout/hierarchy1"/>
    <dgm:cxn modelId="{58D881A4-E630-4F0A-BEAF-F8C5B4774980}" type="presParOf" srcId="{FC5D20D4-1D81-47F8-A1A6-BFD18E0D41F0}" destId="{B7745431-6623-4042-BFEC-D0E05038427E}" srcOrd="1" destOrd="0" presId="urn:microsoft.com/office/officeart/2005/8/layout/hierarchy1"/>
    <dgm:cxn modelId="{2B24353A-2DD9-40FD-A787-F556059C1053}" type="presParOf" srcId="{EEA5E087-10BE-41BF-A898-07666F7CF4E9}" destId="{BE8CF918-5D52-44F6-A515-CCA206AD1DC4}" srcOrd="1" destOrd="0" presId="urn:microsoft.com/office/officeart/2005/8/layout/hierarchy1"/>
    <dgm:cxn modelId="{F7F063C7-63D3-47CE-AE35-9F604EDB102D}" type="presParOf" srcId="{F9D21010-2773-4032-89D1-E87F63E5AC19}" destId="{C70E5A71-7B0E-4C80-BFDA-E64FB97F5ADB}" srcOrd="1" destOrd="0" presId="urn:microsoft.com/office/officeart/2005/8/layout/hierarchy1"/>
    <dgm:cxn modelId="{4FDA467D-F465-4EC9-B7E5-699B47A07465}" type="presParOf" srcId="{C70E5A71-7B0E-4C80-BFDA-E64FB97F5ADB}" destId="{1BA96F6F-A0E9-416C-8A0C-67DC219F46BC}" srcOrd="0" destOrd="0" presId="urn:microsoft.com/office/officeart/2005/8/layout/hierarchy1"/>
    <dgm:cxn modelId="{B56C1D36-A318-4F2F-81C2-186DE7B50ABF}" type="presParOf" srcId="{1BA96F6F-A0E9-416C-8A0C-67DC219F46BC}" destId="{9B23694B-6136-4585-8647-DAFAA0B9EDA8}" srcOrd="0" destOrd="0" presId="urn:microsoft.com/office/officeart/2005/8/layout/hierarchy1"/>
    <dgm:cxn modelId="{090619B3-CB68-4958-B28E-B2C4160B8E81}" type="presParOf" srcId="{1BA96F6F-A0E9-416C-8A0C-67DC219F46BC}" destId="{A29E0547-1DE6-42A0-A9F7-4D8C6486FE83}" srcOrd="1" destOrd="0" presId="urn:microsoft.com/office/officeart/2005/8/layout/hierarchy1"/>
    <dgm:cxn modelId="{330F103B-6E2B-4C8D-9CA2-5C53D688560C}" type="presParOf" srcId="{C70E5A71-7B0E-4C80-BFDA-E64FB97F5ADB}" destId="{D5C51F28-24E9-4B1B-AC94-EC5B543D9CE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57BF03-CF7C-455D-9191-249FB19985E6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44B522F-1ED1-47BE-9277-F0059448AD90}">
      <dgm:prSet/>
      <dgm:spPr/>
      <dgm:t>
        <a:bodyPr/>
        <a:lstStyle/>
        <a:p>
          <a:r>
            <a:rPr lang="en-US"/>
            <a:t>1. Preprocess data &amp; handle class imbalance.</a:t>
          </a:r>
        </a:p>
      </dgm:t>
    </dgm:pt>
    <dgm:pt modelId="{41D3AF11-F754-468F-83DA-87A58836002A}" type="parTrans" cxnId="{8A8B04DB-23D5-4057-9766-716D7BE714D3}">
      <dgm:prSet/>
      <dgm:spPr/>
      <dgm:t>
        <a:bodyPr/>
        <a:lstStyle/>
        <a:p>
          <a:endParaRPr lang="en-US"/>
        </a:p>
      </dgm:t>
    </dgm:pt>
    <dgm:pt modelId="{0F100159-3CED-4EFA-BB63-C1E644789CAF}" type="sibTrans" cxnId="{8A8B04DB-23D5-4057-9766-716D7BE714D3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E00FA6DB-F653-4D13-9133-3CF4F46FE4AC}">
      <dgm:prSet/>
      <dgm:spPr/>
      <dgm:t>
        <a:bodyPr/>
        <a:lstStyle/>
        <a:p>
          <a:r>
            <a:rPr lang="en-US"/>
            <a:t>2. Perform EDA to identify fraud behavior patterns.</a:t>
          </a:r>
        </a:p>
      </dgm:t>
    </dgm:pt>
    <dgm:pt modelId="{4FFDCBB4-FD82-4F60-8041-1BC7573A1AB4}" type="parTrans" cxnId="{D22494EC-F1AF-40C9-9D70-09E8C69035EE}">
      <dgm:prSet/>
      <dgm:spPr/>
      <dgm:t>
        <a:bodyPr/>
        <a:lstStyle/>
        <a:p>
          <a:endParaRPr lang="en-US"/>
        </a:p>
      </dgm:t>
    </dgm:pt>
    <dgm:pt modelId="{0241A485-6A8E-40C5-84F2-7AD66C2EB22A}" type="sibTrans" cxnId="{D22494EC-F1AF-40C9-9D70-09E8C69035EE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6499A5E0-FC9D-482B-B8CB-01550B51A762}">
      <dgm:prSet/>
      <dgm:spPr/>
      <dgm:t>
        <a:bodyPr/>
        <a:lstStyle/>
        <a:p>
          <a:r>
            <a:rPr lang="en-US"/>
            <a:t>3. Train models: Logistic Regression, Random Forest, XGBoost.</a:t>
          </a:r>
        </a:p>
      </dgm:t>
    </dgm:pt>
    <dgm:pt modelId="{8F3F4D91-A848-44C9-94BA-886EDD85614C}" type="parTrans" cxnId="{52282F97-665E-44EA-B83F-B2A16FB72AE8}">
      <dgm:prSet/>
      <dgm:spPr/>
      <dgm:t>
        <a:bodyPr/>
        <a:lstStyle/>
        <a:p>
          <a:endParaRPr lang="en-US"/>
        </a:p>
      </dgm:t>
    </dgm:pt>
    <dgm:pt modelId="{A2968A89-5D7F-436B-B7BE-72509192C563}" type="sibTrans" cxnId="{52282F97-665E-44EA-B83F-B2A16FB72AE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A344BD22-71E1-4F49-9194-B1600D4C359C}">
      <dgm:prSet/>
      <dgm:spPr/>
      <dgm:t>
        <a:bodyPr/>
        <a:lstStyle/>
        <a:p>
          <a:r>
            <a:rPr lang="en-US"/>
            <a:t>4. Evaluate models using ROC-AUC, Precision, Recall, F1.</a:t>
          </a:r>
        </a:p>
      </dgm:t>
    </dgm:pt>
    <dgm:pt modelId="{9FE5BBDE-AB74-4240-B903-D00EB9465583}" type="parTrans" cxnId="{D2BE8337-CDEE-4BEB-B864-BCFF80D26FBE}">
      <dgm:prSet/>
      <dgm:spPr/>
      <dgm:t>
        <a:bodyPr/>
        <a:lstStyle/>
        <a:p>
          <a:endParaRPr lang="en-US"/>
        </a:p>
      </dgm:t>
    </dgm:pt>
    <dgm:pt modelId="{78CA4259-1A04-4E30-9987-06B942EE9F10}" type="sibTrans" cxnId="{D2BE8337-CDEE-4BEB-B864-BCFF80D26FBE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E9BD96E3-9DF0-4D2F-9700-D8A48A5773AD}" type="pres">
      <dgm:prSet presAssocID="{AD57BF03-CF7C-455D-9191-249FB19985E6}" presName="Name0" presStyleCnt="0">
        <dgm:presLayoutVars>
          <dgm:animLvl val="lvl"/>
          <dgm:resizeHandles val="exact"/>
        </dgm:presLayoutVars>
      </dgm:prSet>
      <dgm:spPr/>
    </dgm:pt>
    <dgm:pt modelId="{A217F8F7-FCA0-4C06-8C2D-916F3F7640F4}" type="pres">
      <dgm:prSet presAssocID="{A44B522F-1ED1-47BE-9277-F0059448AD90}" presName="compositeNode" presStyleCnt="0">
        <dgm:presLayoutVars>
          <dgm:bulletEnabled val="1"/>
        </dgm:presLayoutVars>
      </dgm:prSet>
      <dgm:spPr/>
    </dgm:pt>
    <dgm:pt modelId="{A0835F31-9452-45A6-BDC9-154776AB9D80}" type="pres">
      <dgm:prSet presAssocID="{A44B522F-1ED1-47BE-9277-F0059448AD90}" presName="bgRect" presStyleLbl="bgAccFollowNode1" presStyleIdx="0" presStyleCnt="4"/>
      <dgm:spPr/>
    </dgm:pt>
    <dgm:pt modelId="{590EE4F4-34DB-42D6-AD14-368541CE91C4}" type="pres">
      <dgm:prSet presAssocID="{0F100159-3CED-4EFA-BB63-C1E644789CAF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8E853EEB-5660-417D-9AD7-18B4FFD8CB61}" type="pres">
      <dgm:prSet presAssocID="{A44B522F-1ED1-47BE-9277-F0059448AD90}" presName="bottomLine" presStyleLbl="alignNode1" presStyleIdx="1" presStyleCnt="8">
        <dgm:presLayoutVars/>
      </dgm:prSet>
      <dgm:spPr/>
    </dgm:pt>
    <dgm:pt modelId="{961C7260-86FE-4842-B411-44DEED3A6FF6}" type="pres">
      <dgm:prSet presAssocID="{A44B522F-1ED1-47BE-9277-F0059448AD90}" presName="nodeText" presStyleLbl="bgAccFollowNode1" presStyleIdx="0" presStyleCnt="4">
        <dgm:presLayoutVars>
          <dgm:bulletEnabled val="1"/>
        </dgm:presLayoutVars>
      </dgm:prSet>
      <dgm:spPr/>
    </dgm:pt>
    <dgm:pt modelId="{789EFF51-A48D-4F4D-AECF-379A71B821E6}" type="pres">
      <dgm:prSet presAssocID="{0F100159-3CED-4EFA-BB63-C1E644789CAF}" presName="sibTrans" presStyleCnt="0"/>
      <dgm:spPr/>
    </dgm:pt>
    <dgm:pt modelId="{2FB69287-5F61-47C4-AC61-E8C3EE4EF8E1}" type="pres">
      <dgm:prSet presAssocID="{E00FA6DB-F653-4D13-9133-3CF4F46FE4AC}" presName="compositeNode" presStyleCnt="0">
        <dgm:presLayoutVars>
          <dgm:bulletEnabled val="1"/>
        </dgm:presLayoutVars>
      </dgm:prSet>
      <dgm:spPr/>
    </dgm:pt>
    <dgm:pt modelId="{E69E04D7-2BAE-4193-BE72-FE94D4B98740}" type="pres">
      <dgm:prSet presAssocID="{E00FA6DB-F653-4D13-9133-3CF4F46FE4AC}" presName="bgRect" presStyleLbl="bgAccFollowNode1" presStyleIdx="1" presStyleCnt="4"/>
      <dgm:spPr/>
    </dgm:pt>
    <dgm:pt modelId="{80C10A5A-0A2F-4784-81D4-0E928F40FBAC}" type="pres">
      <dgm:prSet presAssocID="{0241A485-6A8E-40C5-84F2-7AD66C2EB22A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D3BFE5AD-21BF-4E3E-9C82-012FD637A362}" type="pres">
      <dgm:prSet presAssocID="{E00FA6DB-F653-4D13-9133-3CF4F46FE4AC}" presName="bottomLine" presStyleLbl="alignNode1" presStyleIdx="3" presStyleCnt="8">
        <dgm:presLayoutVars/>
      </dgm:prSet>
      <dgm:spPr/>
    </dgm:pt>
    <dgm:pt modelId="{152533D7-B70C-482A-B0E7-058CBDFD6C00}" type="pres">
      <dgm:prSet presAssocID="{E00FA6DB-F653-4D13-9133-3CF4F46FE4AC}" presName="nodeText" presStyleLbl="bgAccFollowNode1" presStyleIdx="1" presStyleCnt="4">
        <dgm:presLayoutVars>
          <dgm:bulletEnabled val="1"/>
        </dgm:presLayoutVars>
      </dgm:prSet>
      <dgm:spPr/>
    </dgm:pt>
    <dgm:pt modelId="{21B06329-8981-4659-AAB3-88D633BB3986}" type="pres">
      <dgm:prSet presAssocID="{0241A485-6A8E-40C5-84F2-7AD66C2EB22A}" presName="sibTrans" presStyleCnt="0"/>
      <dgm:spPr/>
    </dgm:pt>
    <dgm:pt modelId="{51A0FDB0-8D1C-410C-9819-ABA2534CEC49}" type="pres">
      <dgm:prSet presAssocID="{6499A5E0-FC9D-482B-B8CB-01550B51A762}" presName="compositeNode" presStyleCnt="0">
        <dgm:presLayoutVars>
          <dgm:bulletEnabled val="1"/>
        </dgm:presLayoutVars>
      </dgm:prSet>
      <dgm:spPr/>
    </dgm:pt>
    <dgm:pt modelId="{83642A8F-F8DF-4DAC-893B-57A87152B916}" type="pres">
      <dgm:prSet presAssocID="{6499A5E0-FC9D-482B-B8CB-01550B51A762}" presName="bgRect" presStyleLbl="bgAccFollowNode1" presStyleIdx="2" presStyleCnt="4"/>
      <dgm:spPr/>
    </dgm:pt>
    <dgm:pt modelId="{B412F16F-CC96-43EC-A615-7B854721DA3A}" type="pres">
      <dgm:prSet presAssocID="{A2968A89-5D7F-436B-B7BE-72509192C563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8D9B5AA6-692E-4A53-A25D-5CA059681A25}" type="pres">
      <dgm:prSet presAssocID="{6499A5E0-FC9D-482B-B8CB-01550B51A762}" presName="bottomLine" presStyleLbl="alignNode1" presStyleIdx="5" presStyleCnt="8">
        <dgm:presLayoutVars/>
      </dgm:prSet>
      <dgm:spPr/>
    </dgm:pt>
    <dgm:pt modelId="{0F586462-D4CB-4A99-8998-B92E4F311660}" type="pres">
      <dgm:prSet presAssocID="{6499A5E0-FC9D-482B-B8CB-01550B51A762}" presName="nodeText" presStyleLbl="bgAccFollowNode1" presStyleIdx="2" presStyleCnt="4">
        <dgm:presLayoutVars>
          <dgm:bulletEnabled val="1"/>
        </dgm:presLayoutVars>
      </dgm:prSet>
      <dgm:spPr/>
    </dgm:pt>
    <dgm:pt modelId="{7433A28D-F381-442B-B8C2-18A181912BF0}" type="pres">
      <dgm:prSet presAssocID="{A2968A89-5D7F-436B-B7BE-72509192C563}" presName="sibTrans" presStyleCnt="0"/>
      <dgm:spPr/>
    </dgm:pt>
    <dgm:pt modelId="{333EAF27-9C7B-454B-B8A6-9B22647B3F64}" type="pres">
      <dgm:prSet presAssocID="{A344BD22-71E1-4F49-9194-B1600D4C359C}" presName="compositeNode" presStyleCnt="0">
        <dgm:presLayoutVars>
          <dgm:bulletEnabled val="1"/>
        </dgm:presLayoutVars>
      </dgm:prSet>
      <dgm:spPr/>
    </dgm:pt>
    <dgm:pt modelId="{EFBCC897-3D61-4262-AC5D-54C4FB22261B}" type="pres">
      <dgm:prSet presAssocID="{A344BD22-71E1-4F49-9194-B1600D4C359C}" presName="bgRect" presStyleLbl="bgAccFollowNode1" presStyleIdx="3" presStyleCnt="4"/>
      <dgm:spPr/>
    </dgm:pt>
    <dgm:pt modelId="{9772D670-DFFB-4D43-85BB-1A6430585228}" type="pres">
      <dgm:prSet presAssocID="{78CA4259-1A04-4E30-9987-06B942EE9F10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DA90E8F7-01B2-4FC9-8825-A3FCB8F40364}" type="pres">
      <dgm:prSet presAssocID="{A344BD22-71E1-4F49-9194-B1600D4C359C}" presName="bottomLine" presStyleLbl="alignNode1" presStyleIdx="7" presStyleCnt="8">
        <dgm:presLayoutVars/>
      </dgm:prSet>
      <dgm:spPr/>
    </dgm:pt>
    <dgm:pt modelId="{64CBF73C-CA2F-443F-84D9-3EB9512FFAF3}" type="pres">
      <dgm:prSet presAssocID="{A344BD22-71E1-4F49-9194-B1600D4C359C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1FCDD801-54CB-4ED1-8CC6-4436812A0A1F}" type="presOf" srcId="{AD57BF03-CF7C-455D-9191-249FB19985E6}" destId="{E9BD96E3-9DF0-4D2F-9700-D8A48A5773AD}" srcOrd="0" destOrd="0" presId="urn:microsoft.com/office/officeart/2016/7/layout/BasicLinearProcessNumbered"/>
    <dgm:cxn modelId="{61DC9706-45B8-44E6-8325-2BE62398B138}" type="presOf" srcId="{A344BD22-71E1-4F49-9194-B1600D4C359C}" destId="{64CBF73C-CA2F-443F-84D9-3EB9512FFAF3}" srcOrd="1" destOrd="0" presId="urn:microsoft.com/office/officeart/2016/7/layout/BasicLinearProcessNumbered"/>
    <dgm:cxn modelId="{6E6A6C17-68AE-4335-947E-DD18B9E481D7}" type="presOf" srcId="{78CA4259-1A04-4E30-9987-06B942EE9F10}" destId="{9772D670-DFFB-4D43-85BB-1A6430585228}" srcOrd="0" destOrd="0" presId="urn:microsoft.com/office/officeart/2016/7/layout/BasicLinearProcessNumbered"/>
    <dgm:cxn modelId="{E4D5391D-08D3-4EDF-A9BE-9ED09B955897}" type="presOf" srcId="{6499A5E0-FC9D-482B-B8CB-01550B51A762}" destId="{83642A8F-F8DF-4DAC-893B-57A87152B916}" srcOrd="0" destOrd="0" presId="urn:microsoft.com/office/officeart/2016/7/layout/BasicLinearProcessNumbered"/>
    <dgm:cxn modelId="{23D48936-7FD3-420F-A308-90CF8B23DDC2}" type="presOf" srcId="{E00FA6DB-F653-4D13-9133-3CF4F46FE4AC}" destId="{E69E04D7-2BAE-4193-BE72-FE94D4B98740}" srcOrd="0" destOrd="0" presId="urn:microsoft.com/office/officeart/2016/7/layout/BasicLinearProcessNumbered"/>
    <dgm:cxn modelId="{D2BE8337-CDEE-4BEB-B864-BCFF80D26FBE}" srcId="{AD57BF03-CF7C-455D-9191-249FB19985E6}" destId="{A344BD22-71E1-4F49-9194-B1600D4C359C}" srcOrd="3" destOrd="0" parTransId="{9FE5BBDE-AB74-4240-B903-D00EB9465583}" sibTransId="{78CA4259-1A04-4E30-9987-06B942EE9F10}"/>
    <dgm:cxn modelId="{E9E42A4F-FD06-4338-978A-54DC1A623339}" type="presOf" srcId="{A2968A89-5D7F-436B-B7BE-72509192C563}" destId="{B412F16F-CC96-43EC-A615-7B854721DA3A}" srcOrd="0" destOrd="0" presId="urn:microsoft.com/office/officeart/2016/7/layout/BasicLinearProcessNumbered"/>
    <dgm:cxn modelId="{23134A94-D649-4F13-92AA-E391C746D5D3}" type="presOf" srcId="{0F100159-3CED-4EFA-BB63-C1E644789CAF}" destId="{590EE4F4-34DB-42D6-AD14-368541CE91C4}" srcOrd="0" destOrd="0" presId="urn:microsoft.com/office/officeart/2016/7/layout/BasicLinearProcessNumbered"/>
    <dgm:cxn modelId="{6D3C3796-CCFC-4E3A-9C29-4A2E7CDE1D4B}" type="presOf" srcId="{6499A5E0-FC9D-482B-B8CB-01550B51A762}" destId="{0F586462-D4CB-4A99-8998-B92E4F311660}" srcOrd="1" destOrd="0" presId="urn:microsoft.com/office/officeart/2016/7/layout/BasicLinearProcessNumbered"/>
    <dgm:cxn modelId="{52282F97-665E-44EA-B83F-B2A16FB72AE8}" srcId="{AD57BF03-CF7C-455D-9191-249FB19985E6}" destId="{6499A5E0-FC9D-482B-B8CB-01550B51A762}" srcOrd="2" destOrd="0" parTransId="{8F3F4D91-A848-44C9-94BA-886EDD85614C}" sibTransId="{A2968A89-5D7F-436B-B7BE-72509192C563}"/>
    <dgm:cxn modelId="{4F2914A3-C2ED-41CC-8601-78FAE307FDBA}" type="presOf" srcId="{A344BD22-71E1-4F49-9194-B1600D4C359C}" destId="{EFBCC897-3D61-4262-AC5D-54C4FB22261B}" srcOrd="0" destOrd="0" presId="urn:microsoft.com/office/officeart/2016/7/layout/BasicLinearProcessNumbered"/>
    <dgm:cxn modelId="{1F1F2DBA-C8C3-4870-A2DF-3C1DA75A84F2}" type="presOf" srcId="{0241A485-6A8E-40C5-84F2-7AD66C2EB22A}" destId="{80C10A5A-0A2F-4784-81D4-0E928F40FBAC}" srcOrd="0" destOrd="0" presId="urn:microsoft.com/office/officeart/2016/7/layout/BasicLinearProcessNumbered"/>
    <dgm:cxn modelId="{B369B2BF-BFA0-4362-964E-040558C80736}" type="presOf" srcId="{A44B522F-1ED1-47BE-9277-F0059448AD90}" destId="{961C7260-86FE-4842-B411-44DEED3A6FF6}" srcOrd="1" destOrd="0" presId="urn:microsoft.com/office/officeart/2016/7/layout/BasicLinearProcessNumbered"/>
    <dgm:cxn modelId="{8A8B04DB-23D5-4057-9766-716D7BE714D3}" srcId="{AD57BF03-CF7C-455D-9191-249FB19985E6}" destId="{A44B522F-1ED1-47BE-9277-F0059448AD90}" srcOrd="0" destOrd="0" parTransId="{41D3AF11-F754-468F-83DA-87A58836002A}" sibTransId="{0F100159-3CED-4EFA-BB63-C1E644789CAF}"/>
    <dgm:cxn modelId="{50EAD4DC-2AC2-42A6-8F1E-41093E15B1DC}" type="presOf" srcId="{A44B522F-1ED1-47BE-9277-F0059448AD90}" destId="{A0835F31-9452-45A6-BDC9-154776AB9D80}" srcOrd="0" destOrd="0" presId="urn:microsoft.com/office/officeart/2016/7/layout/BasicLinearProcessNumbered"/>
    <dgm:cxn modelId="{771E0FDF-AC0E-4C69-976B-3CD7A56A4527}" type="presOf" srcId="{E00FA6DB-F653-4D13-9133-3CF4F46FE4AC}" destId="{152533D7-B70C-482A-B0E7-058CBDFD6C00}" srcOrd="1" destOrd="0" presId="urn:microsoft.com/office/officeart/2016/7/layout/BasicLinearProcessNumbered"/>
    <dgm:cxn modelId="{D22494EC-F1AF-40C9-9D70-09E8C69035EE}" srcId="{AD57BF03-CF7C-455D-9191-249FB19985E6}" destId="{E00FA6DB-F653-4D13-9133-3CF4F46FE4AC}" srcOrd="1" destOrd="0" parTransId="{4FFDCBB4-FD82-4F60-8041-1BC7573A1AB4}" sibTransId="{0241A485-6A8E-40C5-84F2-7AD66C2EB22A}"/>
    <dgm:cxn modelId="{9DCFC75F-E9A5-4A94-B420-B33D12ACD4F5}" type="presParOf" srcId="{E9BD96E3-9DF0-4D2F-9700-D8A48A5773AD}" destId="{A217F8F7-FCA0-4C06-8C2D-916F3F7640F4}" srcOrd="0" destOrd="0" presId="urn:microsoft.com/office/officeart/2016/7/layout/BasicLinearProcessNumbered"/>
    <dgm:cxn modelId="{A3A3448E-3E6E-4DC6-97C9-414E9F7FB6E4}" type="presParOf" srcId="{A217F8F7-FCA0-4C06-8C2D-916F3F7640F4}" destId="{A0835F31-9452-45A6-BDC9-154776AB9D80}" srcOrd="0" destOrd="0" presId="urn:microsoft.com/office/officeart/2016/7/layout/BasicLinearProcessNumbered"/>
    <dgm:cxn modelId="{D72D6D7E-9E91-4AB6-B57A-DB619A804903}" type="presParOf" srcId="{A217F8F7-FCA0-4C06-8C2D-916F3F7640F4}" destId="{590EE4F4-34DB-42D6-AD14-368541CE91C4}" srcOrd="1" destOrd="0" presId="urn:microsoft.com/office/officeart/2016/7/layout/BasicLinearProcessNumbered"/>
    <dgm:cxn modelId="{917653DE-5562-4FBB-96E0-ADAB8E6697EA}" type="presParOf" srcId="{A217F8F7-FCA0-4C06-8C2D-916F3F7640F4}" destId="{8E853EEB-5660-417D-9AD7-18B4FFD8CB61}" srcOrd="2" destOrd="0" presId="urn:microsoft.com/office/officeart/2016/7/layout/BasicLinearProcessNumbered"/>
    <dgm:cxn modelId="{CE607862-9B8C-46A2-84EF-84364C5A94A5}" type="presParOf" srcId="{A217F8F7-FCA0-4C06-8C2D-916F3F7640F4}" destId="{961C7260-86FE-4842-B411-44DEED3A6FF6}" srcOrd="3" destOrd="0" presId="urn:microsoft.com/office/officeart/2016/7/layout/BasicLinearProcessNumbered"/>
    <dgm:cxn modelId="{ED1E355B-1731-4996-989E-9508C68F080C}" type="presParOf" srcId="{E9BD96E3-9DF0-4D2F-9700-D8A48A5773AD}" destId="{789EFF51-A48D-4F4D-AECF-379A71B821E6}" srcOrd="1" destOrd="0" presId="urn:microsoft.com/office/officeart/2016/7/layout/BasicLinearProcessNumbered"/>
    <dgm:cxn modelId="{12D7DE93-F2BD-4A96-A8AA-A76B67EC02FA}" type="presParOf" srcId="{E9BD96E3-9DF0-4D2F-9700-D8A48A5773AD}" destId="{2FB69287-5F61-47C4-AC61-E8C3EE4EF8E1}" srcOrd="2" destOrd="0" presId="urn:microsoft.com/office/officeart/2016/7/layout/BasicLinearProcessNumbered"/>
    <dgm:cxn modelId="{D235F70C-8AD0-4B7C-8149-99DCA84F7E1D}" type="presParOf" srcId="{2FB69287-5F61-47C4-AC61-E8C3EE4EF8E1}" destId="{E69E04D7-2BAE-4193-BE72-FE94D4B98740}" srcOrd="0" destOrd="0" presId="urn:microsoft.com/office/officeart/2016/7/layout/BasicLinearProcessNumbered"/>
    <dgm:cxn modelId="{2736E8BC-4E1D-473B-80D8-F301DE3FB321}" type="presParOf" srcId="{2FB69287-5F61-47C4-AC61-E8C3EE4EF8E1}" destId="{80C10A5A-0A2F-4784-81D4-0E928F40FBAC}" srcOrd="1" destOrd="0" presId="urn:microsoft.com/office/officeart/2016/7/layout/BasicLinearProcessNumbered"/>
    <dgm:cxn modelId="{ABEAD24C-9264-4759-B1B3-6F2F6EC47A38}" type="presParOf" srcId="{2FB69287-5F61-47C4-AC61-E8C3EE4EF8E1}" destId="{D3BFE5AD-21BF-4E3E-9C82-012FD637A362}" srcOrd="2" destOrd="0" presId="urn:microsoft.com/office/officeart/2016/7/layout/BasicLinearProcessNumbered"/>
    <dgm:cxn modelId="{3193D92F-C24C-489D-82E0-F2B022D03364}" type="presParOf" srcId="{2FB69287-5F61-47C4-AC61-E8C3EE4EF8E1}" destId="{152533D7-B70C-482A-B0E7-058CBDFD6C00}" srcOrd="3" destOrd="0" presId="urn:microsoft.com/office/officeart/2016/7/layout/BasicLinearProcessNumbered"/>
    <dgm:cxn modelId="{5B5FEE6B-8C35-4080-B7CE-56624B77C275}" type="presParOf" srcId="{E9BD96E3-9DF0-4D2F-9700-D8A48A5773AD}" destId="{21B06329-8981-4659-AAB3-88D633BB3986}" srcOrd="3" destOrd="0" presId="urn:microsoft.com/office/officeart/2016/7/layout/BasicLinearProcessNumbered"/>
    <dgm:cxn modelId="{3CC3E538-5923-4FAB-8ABC-675EA452A79C}" type="presParOf" srcId="{E9BD96E3-9DF0-4D2F-9700-D8A48A5773AD}" destId="{51A0FDB0-8D1C-410C-9819-ABA2534CEC49}" srcOrd="4" destOrd="0" presId="urn:microsoft.com/office/officeart/2016/7/layout/BasicLinearProcessNumbered"/>
    <dgm:cxn modelId="{2991BFED-030A-4DE4-AA99-7259A82B19D5}" type="presParOf" srcId="{51A0FDB0-8D1C-410C-9819-ABA2534CEC49}" destId="{83642A8F-F8DF-4DAC-893B-57A87152B916}" srcOrd="0" destOrd="0" presId="urn:microsoft.com/office/officeart/2016/7/layout/BasicLinearProcessNumbered"/>
    <dgm:cxn modelId="{A766A2C4-48D5-4FEF-A432-DB12C0AE3342}" type="presParOf" srcId="{51A0FDB0-8D1C-410C-9819-ABA2534CEC49}" destId="{B412F16F-CC96-43EC-A615-7B854721DA3A}" srcOrd="1" destOrd="0" presId="urn:microsoft.com/office/officeart/2016/7/layout/BasicLinearProcessNumbered"/>
    <dgm:cxn modelId="{6552FE47-EE63-416C-86E4-B67CF0C81CED}" type="presParOf" srcId="{51A0FDB0-8D1C-410C-9819-ABA2534CEC49}" destId="{8D9B5AA6-692E-4A53-A25D-5CA059681A25}" srcOrd="2" destOrd="0" presId="urn:microsoft.com/office/officeart/2016/7/layout/BasicLinearProcessNumbered"/>
    <dgm:cxn modelId="{F4D473F1-8915-4FBD-B6DD-0786A9932C58}" type="presParOf" srcId="{51A0FDB0-8D1C-410C-9819-ABA2534CEC49}" destId="{0F586462-D4CB-4A99-8998-B92E4F311660}" srcOrd="3" destOrd="0" presId="urn:microsoft.com/office/officeart/2016/7/layout/BasicLinearProcessNumbered"/>
    <dgm:cxn modelId="{ABEED42B-034E-418B-985E-664DB1CD661E}" type="presParOf" srcId="{E9BD96E3-9DF0-4D2F-9700-D8A48A5773AD}" destId="{7433A28D-F381-442B-B8C2-18A181912BF0}" srcOrd="5" destOrd="0" presId="urn:microsoft.com/office/officeart/2016/7/layout/BasicLinearProcessNumbered"/>
    <dgm:cxn modelId="{FA46B569-31CC-4B27-A26B-076982419A66}" type="presParOf" srcId="{E9BD96E3-9DF0-4D2F-9700-D8A48A5773AD}" destId="{333EAF27-9C7B-454B-B8A6-9B22647B3F64}" srcOrd="6" destOrd="0" presId="urn:microsoft.com/office/officeart/2016/7/layout/BasicLinearProcessNumbered"/>
    <dgm:cxn modelId="{2621414D-1506-45E3-8887-FE20B0407A47}" type="presParOf" srcId="{333EAF27-9C7B-454B-B8A6-9B22647B3F64}" destId="{EFBCC897-3D61-4262-AC5D-54C4FB22261B}" srcOrd="0" destOrd="0" presId="urn:microsoft.com/office/officeart/2016/7/layout/BasicLinearProcessNumbered"/>
    <dgm:cxn modelId="{4D4E9C3C-A54A-45C1-983A-76AE63D3EA24}" type="presParOf" srcId="{333EAF27-9C7B-454B-B8A6-9B22647B3F64}" destId="{9772D670-DFFB-4D43-85BB-1A6430585228}" srcOrd="1" destOrd="0" presId="urn:microsoft.com/office/officeart/2016/7/layout/BasicLinearProcessNumbered"/>
    <dgm:cxn modelId="{06DB7335-E782-4E68-934A-79C3DE2609E2}" type="presParOf" srcId="{333EAF27-9C7B-454B-B8A6-9B22647B3F64}" destId="{DA90E8F7-01B2-4FC9-8825-A3FCB8F40364}" srcOrd="2" destOrd="0" presId="urn:microsoft.com/office/officeart/2016/7/layout/BasicLinearProcessNumbered"/>
    <dgm:cxn modelId="{C4B37C04-C501-406E-8484-1B00800D6FAA}" type="presParOf" srcId="{333EAF27-9C7B-454B-B8A6-9B22647B3F64}" destId="{64CBF73C-CA2F-443F-84D9-3EB9512FFAF3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D53FF93-7AA4-4F34-A09E-D7ED99FAEC7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8DD11A0-5C6D-4165-AA54-8E9E717F3BA6}">
      <dgm:prSet/>
      <dgm:spPr/>
      <dgm:t>
        <a:bodyPr/>
        <a:lstStyle/>
        <a:p>
          <a:r>
            <a:rPr lang="en-US"/>
            <a:t>- Fraud makes up only 0.172% of transactions.</a:t>
          </a:r>
        </a:p>
      </dgm:t>
    </dgm:pt>
    <dgm:pt modelId="{16D61A70-7344-4C32-AC95-AAD8E33E496C}" type="parTrans" cxnId="{A3C6629B-0662-43BC-84CA-9CD585E8A736}">
      <dgm:prSet/>
      <dgm:spPr/>
      <dgm:t>
        <a:bodyPr/>
        <a:lstStyle/>
        <a:p>
          <a:endParaRPr lang="en-US"/>
        </a:p>
      </dgm:t>
    </dgm:pt>
    <dgm:pt modelId="{16A5B526-5136-4C2C-95A7-1623F9AAB808}" type="sibTrans" cxnId="{A3C6629B-0662-43BC-84CA-9CD585E8A736}">
      <dgm:prSet/>
      <dgm:spPr/>
      <dgm:t>
        <a:bodyPr/>
        <a:lstStyle/>
        <a:p>
          <a:endParaRPr lang="en-US"/>
        </a:p>
      </dgm:t>
    </dgm:pt>
    <dgm:pt modelId="{D6DD1AA9-BBCB-486A-9C55-32332922E41C}">
      <dgm:prSet/>
      <dgm:spPr/>
      <dgm:t>
        <a:bodyPr/>
        <a:lstStyle/>
        <a:p>
          <a:r>
            <a:rPr lang="en-US"/>
            <a:t>- Fraudulent transactions tend to be lower in amount.</a:t>
          </a:r>
        </a:p>
      </dgm:t>
    </dgm:pt>
    <dgm:pt modelId="{CE8AFA00-8690-4A6F-8585-E2D95D5A18CC}" type="parTrans" cxnId="{A992D678-3B92-43D5-A932-080D1C79AA7B}">
      <dgm:prSet/>
      <dgm:spPr/>
      <dgm:t>
        <a:bodyPr/>
        <a:lstStyle/>
        <a:p>
          <a:endParaRPr lang="en-US"/>
        </a:p>
      </dgm:t>
    </dgm:pt>
    <dgm:pt modelId="{02DD72A8-AB49-477D-B7A8-3EB8AC4743E9}" type="sibTrans" cxnId="{A992D678-3B92-43D5-A932-080D1C79AA7B}">
      <dgm:prSet/>
      <dgm:spPr/>
      <dgm:t>
        <a:bodyPr/>
        <a:lstStyle/>
        <a:p>
          <a:endParaRPr lang="en-US"/>
        </a:p>
      </dgm:t>
    </dgm:pt>
    <dgm:pt modelId="{681084D8-D3C3-4AF7-A282-53664B1D9598}">
      <dgm:prSet/>
      <dgm:spPr/>
      <dgm:t>
        <a:bodyPr/>
        <a:lstStyle/>
        <a:p>
          <a:r>
            <a:rPr lang="en-US"/>
            <a:t>- Features V14, V12, and V17 show strong fraud correlation.</a:t>
          </a:r>
        </a:p>
      </dgm:t>
    </dgm:pt>
    <dgm:pt modelId="{FE4DFB96-8DCC-4BE4-83EF-0018971204BF}" type="parTrans" cxnId="{2B2C562C-44B9-4BC8-9160-639FB75C71CF}">
      <dgm:prSet/>
      <dgm:spPr/>
      <dgm:t>
        <a:bodyPr/>
        <a:lstStyle/>
        <a:p>
          <a:endParaRPr lang="en-US"/>
        </a:p>
      </dgm:t>
    </dgm:pt>
    <dgm:pt modelId="{D41DFEE4-FF04-475C-BADA-0AD7933F8EE5}" type="sibTrans" cxnId="{2B2C562C-44B9-4BC8-9160-639FB75C71CF}">
      <dgm:prSet/>
      <dgm:spPr/>
      <dgm:t>
        <a:bodyPr/>
        <a:lstStyle/>
        <a:p>
          <a:endParaRPr lang="en-US"/>
        </a:p>
      </dgm:t>
    </dgm:pt>
    <dgm:pt modelId="{54BEF52F-C762-4718-84BD-30FFCF1DF134}" type="pres">
      <dgm:prSet presAssocID="{0D53FF93-7AA4-4F34-A09E-D7ED99FAEC70}" presName="linear" presStyleCnt="0">
        <dgm:presLayoutVars>
          <dgm:animLvl val="lvl"/>
          <dgm:resizeHandles val="exact"/>
        </dgm:presLayoutVars>
      </dgm:prSet>
      <dgm:spPr/>
    </dgm:pt>
    <dgm:pt modelId="{D2BA3DB1-3EF0-4A0D-8493-FDBFC048F250}" type="pres">
      <dgm:prSet presAssocID="{C8DD11A0-5C6D-4165-AA54-8E9E717F3BA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E9D1C4E-2E9F-4DFA-9D5D-CA9956911C60}" type="pres">
      <dgm:prSet presAssocID="{16A5B526-5136-4C2C-95A7-1623F9AAB808}" presName="spacer" presStyleCnt="0"/>
      <dgm:spPr/>
    </dgm:pt>
    <dgm:pt modelId="{AC1B4E62-1062-4F21-85D4-3EF03690393C}" type="pres">
      <dgm:prSet presAssocID="{D6DD1AA9-BBCB-486A-9C55-32332922E41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2F9B88F-2365-4050-A716-EE317337E43C}" type="pres">
      <dgm:prSet presAssocID="{02DD72A8-AB49-477D-B7A8-3EB8AC4743E9}" presName="spacer" presStyleCnt="0"/>
      <dgm:spPr/>
    </dgm:pt>
    <dgm:pt modelId="{50F4A008-5DFF-4BB2-B183-58DF97AA2F37}" type="pres">
      <dgm:prSet presAssocID="{681084D8-D3C3-4AF7-A282-53664B1D959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B2C562C-44B9-4BC8-9160-639FB75C71CF}" srcId="{0D53FF93-7AA4-4F34-A09E-D7ED99FAEC70}" destId="{681084D8-D3C3-4AF7-A282-53664B1D9598}" srcOrd="2" destOrd="0" parTransId="{FE4DFB96-8DCC-4BE4-83EF-0018971204BF}" sibTransId="{D41DFEE4-FF04-475C-BADA-0AD7933F8EE5}"/>
    <dgm:cxn modelId="{FA25002E-53C3-40C7-BDDD-A60780F96A36}" type="presOf" srcId="{681084D8-D3C3-4AF7-A282-53664B1D9598}" destId="{50F4A008-5DFF-4BB2-B183-58DF97AA2F37}" srcOrd="0" destOrd="0" presId="urn:microsoft.com/office/officeart/2005/8/layout/vList2"/>
    <dgm:cxn modelId="{4D679975-416A-4CAC-874A-1E3B31F86467}" type="presOf" srcId="{C8DD11A0-5C6D-4165-AA54-8E9E717F3BA6}" destId="{D2BA3DB1-3EF0-4A0D-8493-FDBFC048F250}" srcOrd="0" destOrd="0" presId="urn:microsoft.com/office/officeart/2005/8/layout/vList2"/>
    <dgm:cxn modelId="{A992D678-3B92-43D5-A932-080D1C79AA7B}" srcId="{0D53FF93-7AA4-4F34-A09E-D7ED99FAEC70}" destId="{D6DD1AA9-BBCB-486A-9C55-32332922E41C}" srcOrd="1" destOrd="0" parTransId="{CE8AFA00-8690-4A6F-8585-E2D95D5A18CC}" sibTransId="{02DD72A8-AB49-477D-B7A8-3EB8AC4743E9}"/>
    <dgm:cxn modelId="{A3C6629B-0662-43BC-84CA-9CD585E8A736}" srcId="{0D53FF93-7AA4-4F34-A09E-D7ED99FAEC70}" destId="{C8DD11A0-5C6D-4165-AA54-8E9E717F3BA6}" srcOrd="0" destOrd="0" parTransId="{16D61A70-7344-4C32-AC95-AAD8E33E496C}" sibTransId="{16A5B526-5136-4C2C-95A7-1623F9AAB808}"/>
    <dgm:cxn modelId="{1DC0D69C-83E1-4EAA-925E-5ABA51DE8E54}" type="presOf" srcId="{D6DD1AA9-BBCB-486A-9C55-32332922E41C}" destId="{AC1B4E62-1062-4F21-85D4-3EF03690393C}" srcOrd="0" destOrd="0" presId="urn:microsoft.com/office/officeart/2005/8/layout/vList2"/>
    <dgm:cxn modelId="{AF352BB8-E18C-4954-AFFA-542128A59DBF}" type="presOf" srcId="{0D53FF93-7AA4-4F34-A09E-D7ED99FAEC70}" destId="{54BEF52F-C762-4718-84BD-30FFCF1DF134}" srcOrd="0" destOrd="0" presId="urn:microsoft.com/office/officeart/2005/8/layout/vList2"/>
    <dgm:cxn modelId="{EF9ACE34-B958-44F2-8EC1-B325BD055657}" type="presParOf" srcId="{54BEF52F-C762-4718-84BD-30FFCF1DF134}" destId="{D2BA3DB1-3EF0-4A0D-8493-FDBFC048F250}" srcOrd="0" destOrd="0" presId="urn:microsoft.com/office/officeart/2005/8/layout/vList2"/>
    <dgm:cxn modelId="{6F2EBC94-AFEE-4116-8437-7B169AD3F6C8}" type="presParOf" srcId="{54BEF52F-C762-4718-84BD-30FFCF1DF134}" destId="{3E9D1C4E-2E9F-4DFA-9D5D-CA9956911C60}" srcOrd="1" destOrd="0" presId="urn:microsoft.com/office/officeart/2005/8/layout/vList2"/>
    <dgm:cxn modelId="{FA9D880F-0F2E-4AED-906A-1347B129004B}" type="presParOf" srcId="{54BEF52F-C762-4718-84BD-30FFCF1DF134}" destId="{AC1B4E62-1062-4F21-85D4-3EF03690393C}" srcOrd="2" destOrd="0" presId="urn:microsoft.com/office/officeart/2005/8/layout/vList2"/>
    <dgm:cxn modelId="{B2D9464A-ABF4-4438-87D5-9FB31F69E5E7}" type="presParOf" srcId="{54BEF52F-C762-4718-84BD-30FFCF1DF134}" destId="{42F9B88F-2365-4050-A716-EE317337E43C}" srcOrd="3" destOrd="0" presId="urn:microsoft.com/office/officeart/2005/8/layout/vList2"/>
    <dgm:cxn modelId="{298E2AFA-1867-4D09-87F6-C1D06A6725AB}" type="presParOf" srcId="{54BEF52F-C762-4718-84BD-30FFCF1DF134}" destId="{50F4A008-5DFF-4BB2-B183-58DF97AA2F3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A1E62DA-4889-46D1-BE27-605DF95DD7D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4B4445B-B606-4755-A044-00ACADE581F3}">
      <dgm:prSet/>
      <dgm:spPr/>
      <dgm:t>
        <a:bodyPr/>
        <a:lstStyle/>
        <a:p>
          <a:r>
            <a:rPr lang="en-US"/>
            <a:t>Logistic Regression: ROC-AUC 0.93 | Recall 0.65</a:t>
          </a:r>
        </a:p>
      </dgm:t>
    </dgm:pt>
    <dgm:pt modelId="{B75C732D-8C0E-4367-9141-6F4D066E1AA2}" type="parTrans" cxnId="{FC4A16D8-7989-4267-8EFA-5071D715DA81}">
      <dgm:prSet/>
      <dgm:spPr/>
      <dgm:t>
        <a:bodyPr/>
        <a:lstStyle/>
        <a:p>
          <a:endParaRPr lang="en-US"/>
        </a:p>
      </dgm:t>
    </dgm:pt>
    <dgm:pt modelId="{10A8895B-7606-48C7-84E4-AAC62A7FDF67}" type="sibTrans" cxnId="{FC4A16D8-7989-4267-8EFA-5071D715DA81}">
      <dgm:prSet/>
      <dgm:spPr/>
      <dgm:t>
        <a:bodyPr/>
        <a:lstStyle/>
        <a:p>
          <a:endParaRPr lang="en-US"/>
        </a:p>
      </dgm:t>
    </dgm:pt>
    <dgm:pt modelId="{33BAAB9B-6F21-44B0-90BE-AF02047CFBF6}">
      <dgm:prSet/>
      <dgm:spPr/>
      <dgm:t>
        <a:bodyPr/>
        <a:lstStyle/>
        <a:p>
          <a:r>
            <a:rPr lang="en-US"/>
            <a:t>Random Forest: ROC-AUC 0.97 | Recall 0.83</a:t>
          </a:r>
        </a:p>
      </dgm:t>
    </dgm:pt>
    <dgm:pt modelId="{B5B88014-B6B5-4AE4-BEF9-743CECDBEAE8}" type="parTrans" cxnId="{106ED621-89F4-49F8-A9DB-431FD72991CB}">
      <dgm:prSet/>
      <dgm:spPr/>
      <dgm:t>
        <a:bodyPr/>
        <a:lstStyle/>
        <a:p>
          <a:endParaRPr lang="en-US"/>
        </a:p>
      </dgm:t>
    </dgm:pt>
    <dgm:pt modelId="{7FF3B942-8D1D-40BC-88E3-FD961705E99F}" type="sibTrans" cxnId="{106ED621-89F4-49F8-A9DB-431FD72991CB}">
      <dgm:prSet/>
      <dgm:spPr/>
      <dgm:t>
        <a:bodyPr/>
        <a:lstStyle/>
        <a:p>
          <a:endParaRPr lang="en-US"/>
        </a:p>
      </dgm:t>
    </dgm:pt>
    <dgm:pt modelId="{4EDC6E81-84D2-431D-8777-FB46C6487F35}">
      <dgm:prSet/>
      <dgm:spPr/>
      <dgm:t>
        <a:bodyPr/>
        <a:lstStyle/>
        <a:p>
          <a:r>
            <a:rPr lang="en-US"/>
            <a:t>XGBoost: ROC-AUC 0.985 | Recall 0.90 (Best performance)</a:t>
          </a:r>
        </a:p>
      </dgm:t>
    </dgm:pt>
    <dgm:pt modelId="{A8F61013-42F3-4725-A0AC-92153382521F}" type="parTrans" cxnId="{275AD7D6-7E89-4FBE-BECB-BF4F549D500A}">
      <dgm:prSet/>
      <dgm:spPr/>
      <dgm:t>
        <a:bodyPr/>
        <a:lstStyle/>
        <a:p>
          <a:endParaRPr lang="en-US"/>
        </a:p>
      </dgm:t>
    </dgm:pt>
    <dgm:pt modelId="{F99CEA05-43CE-457D-9C75-48585B2016E9}" type="sibTrans" cxnId="{275AD7D6-7E89-4FBE-BECB-BF4F549D500A}">
      <dgm:prSet/>
      <dgm:spPr/>
      <dgm:t>
        <a:bodyPr/>
        <a:lstStyle/>
        <a:p>
          <a:endParaRPr lang="en-US"/>
        </a:p>
      </dgm:t>
    </dgm:pt>
    <dgm:pt modelId="{A925F18D-2962-4E8C-B1F9-4D23165E6AEB}" type="pres">
      <dgm:prSet presAssocID="{9A1E62DA-4889-46D1-BE27-605DF95DD7D8}" presName="linear" presStyleCnt="0">
        <dgm:presLayoutVars>
          <dgm:animLvl val="lvl"/>
          <dgm:resizeHandles val="exact"/>
        </dgm:presLayoutVars>
      </dgm:prSet>
      <dgm:spPr/>
    </dgm:pt>
    <dgm:pt modelId="{C4BF0DA3-7455-4ACF-BA8F-2FB9AD69D9DC}" type="pres">
      <dgm:prSet presAssocID="{94B4445B-B606-4755-A044-00ACADE581F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44112B1-1994-420A-9C99-31591812B0AB}" type="pres">
      <dgm:prSet presAssocID="{10A8895B-7606-48C7-84E4-AAC62A7FDF67}" presName="spacer" presStyleCnt="0"/>
      <dgm:spPr/>
    </dgm:pt>
    <dgm:pt modelId="{12789D43-D3A4-4B84-BB1F-F3FAC46C56DD}" type="pres">
      <dgm:prSet presAssocID="{33BAAB9B-6F21-44B0-90BE-AF02047CFBF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4A8A6CD-B1CC-4455-A2EF-3A1E5D726F37}" type="pres">
      <dgm:prSet presAssocID="{7FF3B942-8D1D-40BC-88E3-FD961705E99F}" presName="spacer" presStyleCnt="0"/>
      <dgm:spPr/>
    </dgm:pt>
    <dgm:pt modelId="{87796B4E-C7D8-4278-B778-E474C53CCB30}" type="pres">
      <dgm:prSet presAssocID="{4EDC6E81-84D2-431D-8777-FB46C6487F3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06ED621-89F4-49F8-A9DB-431FD72991CB}" srcId="{9A1E62DA-4889-46D1-BE27-605DF95DD7D8}" destId="{33BAAB9B-6F21-44B0-90BE-AF02047CFBF6}" srcOrd="1" destOrd="0" parTransId="{B5B88014-B6B5-4AE4-BEF9-743CECDBEAE8}" sibTransId="{7FF3B942-8D1D-40BC-88E3-FD961705E99F}"/>
    <dgm:cxn modelId="{EC558244-3083-408C-8DDC-CB48B5159468}" type="presOf" srcId="{4EDC6E81-84D2-431D-8777-FB46C6487F35}" destId="{87796B4E-C7D8-4278-B778-E474C53CCB30}" srcOrd="0" destOrd="0" presId="urn:microsoft.com/office/officeart/2005/8/layout/vList2"/>
    <dgm:cxn modelId="{2FE61A74-FB9B-4E32-912D-CE24D2D1C560}" type="presOf" srcId="{9A1E62DA-4889-46D1-BE27-605DF95DD7D8}" destId="{A925F18D-2962-4E8C-B1F9-4D23165E6AEB}" srcOrd="0" destOrd="0" presId="urn:microsoft.com/office/officeart/2005/8/layout/vList2"/>
    <dgm:cxn modelId="{949683A3-D85C-408D-8487-23C06E30C930}" type="presOf" srcId="{94B4445B-B606-4755-A044-00ACADE581F3}" destId="{C4BF0DA3-7455-4ACF-BA8F-2FB9AD69D9DC}" srcOrd="0" destOrd="0" presId="urn:microsoft.com/office/officeart/2005/8/layout/vList2"/>
    <dgm:cxn modelId="{D2D74CAD-47E7-454F-8049-90F2F7781B8E}" type="presOf" srcId="{33BAAB9B-6F21-44B0-90BE-AF02047CFBF6}" destId="{12789D43-D3A4-4B84-BB1F-F3FAC46C56DD}" srcOrd="0" destOrd="0" presId="urn:microsoft.com/office/officeart/2005/8/layout/vList2"/>
    <dgm:cxn modelId="{275AD7D6-7E89-4FBE-BECB-BF4F549D500A}" srcId="{9A1E62DA-4889-46D1-BE27-605DF95DD7D8}" destId="{4EDC6E81-84D2-431D-8777-FB46C6487F35}" srcOrd="2" destOrd="0" parTransId="{A8F61013-42F3-4725-A0AC-92153382521F}" sibTransId="{F99CEA05-43CE-457D-9C75-48585B2016E9}"/>
    <dgm:cxn modelId="{FC4A16D8-7989-4267-8EFA-5071D715DA81}" srcId="{9A1E62DA-4889-46D1-BE27-605DF95DD7D8}" destId="{94B4445B-B606-4755-A044-00ACADE581F3}" srcOrd="0" destOrd="0" parTransId="{B75C732D-8C0E-4367-9141-6F4D066E1AA2}" sibTransId="{10A8895B-7606-48C7-84E4-AAC62A7FDF67}"/>
    <dgm:cxn modelId="{32263826-BF62-4DDA-B518-98E3E943FCDC}" type="presParOf" srcId="{A925F18D-2962-4E8C-B1F9-4D23165E6AEB}" destId="{C4BF0DA3-7455-4ACF-BA8F-2FB9AD69D9DC}" srcOrd="0" destOrd="0" presId="urn:microsoft.com/office/officeart/2005/8/layout/vList2"/>
    <dgm:cxn modelId="{BDFB4162-5B4D-4EC4-9489-B53BFAA164A3}" type="presParOf" srcId="{A925F18D-2962-4E8C-B1F9-4D23165E6AEB}" destId="{544112B1-1994-420A-9C99-31591812B0AB}" srcOrd="1" destOrd="0" presId="urn:microsoft.com/office/officeart/2005/8/layout/vList2"/>
    <dgm:cxn modelId="{651F68B3-0BFF-4263-A331-21B7CE5169EA}" type="presParOf" srcId="{A925F18D-2962-4E8C-B1F9-4D23165E6AEB}" destId="{12789D43-D3A4-4B84-BB1F-F3FAC46C56DD}" srcOrd="2" destOrd="0" presId="urn:microsoft.com/office/officeart/2005/8/layout/vList2"/>
    <dgm:cxn modelId="{7F954758-57D5-47E6-A529-8F0395500381}" type="presParOf" srcId="{A925F18D-2962-4E8C-B1F9-4D23165E6AEB}" destId="{E4A8A6CD-B1CC-4455-A2EF-3A1E5D726F37}" srcOrd="3" destOrd="0" presId="urn:microsoft.com/office/officeart/2005/8/layout/vList2"/>
    <dgm:cxn modelId="{4E66C895-FEA3-40EA-82E6-3E679342911B}" type="presParOf" srcId="{A925F18D-2962-4E8C-B1F9-4D23165E6AEB}" destId="{87796B4E-C7D8-4278-B778-E474C53CCB3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137A50E-BC63-4BF0-8981-BCEB686FC422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8656DEA7-E116-48FA-B179-79CD33FCF3E1}">
      <dgm:prSet/>
      <dgm:spPr/>
      <dgm:t>
        <a:bodyPr/>
        <a:lstStyle/>
        <a:p>
          <a:r>
            <a:rPr lang="en-US"/>
            <a:t>- XGBoost detected the most fraud with highest recall.</a:t>
          </a:r>
        </a:p>
      </dgm:t>
    </dgm:pt>
    <dgm:pt modelId="{EAD546D1-9FCF-46BC-9645-FB0355CB9F61}" type="parTrans" cxnId="{9B296990-F55D-4BC0-B824-4D4CFFD8E234}">
      <dgm:prSet/>
      <dgm:spPr/>
      <dgm:t>
        <a:bodyPr/>
        <a:lstStyle/>
        <a:p>
          <a:endParaRPr lang="en-US"/>
        </a:p>
      </dgm:t>
    </dgm:pt>
    <dgm:pt modelId="{DAE9F455-A925-43A6-BD97-0551CFA8EC92}" type="sibTrans" cxnId="{9B296990-F55D-4BC0-B824-4D4CFFD8E234}">
      <dgm:prSet/>
      <dgm:spPr/>
      <dgm:t>
        <a:bodyPr/>
        <a:lstStyle/>
        <a:p>
          <a:endParaRPr lang="en-US"/>
        </a:p>
      </dgm:t>
    </dgm:pt>
    <dgm:pt modelId="{B7B309D6-9BEC-4BDA-8325-6F86F127AB88}">
      <dgm:prSet/>
      <dgm:spPr/>
      <dgm:t>
        <a:bodyPr/>
        <a:lstStyle/>
        <a:p>
          <a:r>
            <a:rPr lang="en-US"/>
            <a:t>- Random Forest provided strong balance of precision and recall.</a:t>
          </a:r>
        </a:p>
      </dgm:t>
    </dgm:pt>
    <dgm:pt modelId="{FE25E843-1607-437F-94A5-20AC41721032}" type="parTrans" cxnId="{C0F1BDF0-2BD6-43C4-98B8-E66E7B0A2CC9}">
      <dgm:prSet/>
      <dgm:spPr/>
      <dgm:t>
        <a:bodyPr/>
        <a:lstStyle/>
        <a:p>
          <a:endParaRPr lang="en-US"/>
        </a:p>
      </dgm:t>
    </dgm:pt>
    <dgm:pt modelId="{03E94765-AC93-4C09-9E73-DD8C61AD0B88}" type="sibTrans" cxnId="{C0F1BDF0-2BD6-43C4-98B8-E66E7B0A2CC9}">
      <dgm:prSet/>
      <dgm:spPr/>
      <dgm:t>
        <a:bodyPr/>
        <a:lstStyle/>
        <a:p>
          <a:endParaRPr lang="en-US"/>
        </a:p>
      </dgm:t>
    </dgm:pt>
    <dgm:pt modelId="{7335F09A-C49F-43B0-8B60-A75B9174C606}">
      <dgm:prSet/>
      <dgm:spPr/>
      <dgm:t>
        <a:bodyPr/>
        <a:lstStyle/>
        <a:p>
          <a:r>
            <a:rPr lang="en-US"/>
            <a:t>- Logistic Regression is not suitable as a standalone fraud detector.</a:t>
          </a:r>
        </a:p>
      </dgm:t>
    </dgm:pt>
    <dgm:pt modelId="{A0F957E4-1FF8-4355-A838-BD73D476DB55}" type="parTrans" cxnId="{21038743-527E-48A6-9C45-703A565B489A}">
      <dgm:prSet/>
      <dgm:spPr/>
      <dgm:t>
        <a:bodyPr/>
        <a:lstStyle/>
        <a:p>
          <a:endParaRPr lang="en-US"/>
        </a:p>
      </dgm:t>
    </dgm:pt>
    <dgm:pt modelId="{E0FC46F8-063E-48A9-8D12-3532F939236D}" type="sibTrans" cxnId="{21038743-527E-48A6-9C45-703A565B489A}">
      <dgm:prSet/>
      <dgm:spPr/>
      <dgm:t>
        <a:bodyPr/>
        <a:lstStyle/>
        <a:p>
          <a:endParaRPr lang="en-US"/>
        </a:p>
      </dgm:t>
    </dgm:pt>
    <dgm:pt modelId="{E82E591F-E632-4B42-BDDF-2D3317953BF3}" type="pres">
      <dgm:prSet presAssocID="{E137A50E-BC63-4BF0-8981-BCEB686FC422}" presName="vert0" presStyleCnt="0">
        <dgm:presLayoutVars>
          <dgm:dir/>
          <dgm:animOne val="branch"/>
          <dgm:animLvl val="lvl"/>
        </dgm:presLayoutVars>
      </dgm:prSet>
      <dgm:spPr/>
    </dgm:pt>
    <dgm:pt modelId="{E4F42FA6-8441-4822-A570-902CA7D40E0E}" type="pres">
      <dgm:prSet presAssocID="{8656DEA7-E116-48FA-B179-79CD33FCF3E1}" presName="thickLine" presStyleLbl="alignNode1" presStyleIdx="0" presStyleCnt="3"/>
      <dgm:spPr/>
    </dgm:pt>
    <dgm:pt modelId="{4D12B7B8-0B9F-4125-82DC-5394C0421837}" type="pres">
      <dgm:prSet presAssocID="{8656DEA7-E116-48FA-B179-79CD33FCF3E1}" presName="horz1" presStyleCnt="0"/>
      <dgm:spPr/>
    </dgm:pt>
    <dgm:pt modelId="{EB135459-499A-4795-B150-7318EE6BFAB2}" type="pres">
      <dgm:prSet presAssocID="{8656DEA7-E116-48FA-B179-79CD33FCF3E1}" presName="tx1" presStyleLbl="revTx" presStyleIdx="0" presStyleCnt="3"/>
      <dgm:spPr/>
    </dgm:pt>
    <dgm:pt modelId="{A2FA29BA-D993-4678-BB71-1BBAE71DC7BC}" type="pres">
      <dgm:prSet presAssocID="{8656DEA7-E116-48FA-B179-79CD33FCF3E1}" presName="vert1" presStyleCnt="0"/>
      <dgm:spPr/>
    </dgm:pt>
    <dgm:pt modelId="{8488074D-B860-497E-B8BA-7F5F74E4ECB3}" type="pres">
      <dgm:prSet presAssocID="{B7B309D6-9BEC-4BDA-8325-6F86F127AB88}" presName="thickLine" presStyleLbl="alignNode1" presStyleIdx="1" presStyleCnt="3"/>
      <dgm:spPr/>
    </dgm:pt>
    <dgm:pt modelId="{D1BD95D5-5792-44F4-8F50-DC2F9DA93B44}" type="pres">
      <dgm:prSet presAssocID="{B7B309D6-9BEC-4BDA-8325-6F86F127AB88}" presName="horz1" presStyleCnt="0"/>
      <dgm:spPr/>
    </dgm:pt>
    <dgm:pt modelId="{9D5FB26D-D9E1-4A4E-8166-85858332E154}" type="pres">
      <dgm:prSet presAssocID="{B7B309D6-9BEC-4BDA-8325-6F86F127AB88}" presName="tx1" presStyleLbl="revTx" presStyleIdx="1" presStyleCnt="3"/>
      <dgm:spPr/>
    </dgm:pt>
    <dgm:pt modelId="{8750DBBB-3DE0-4C5C-9C1F-D44C77A842C8}" type="pres">
      <dgm:prSet presAssocID="{B7B309D6-9BEC-4BDA-8325-6F86F127AB88}" presName="vert1" presStyleCnt="0"/>
      <dgm:spPr/>
    </dgm:pt>
    <dgm:pt modelId="{233804B8-EA06-4CD5-A481-B9B5D82EE5EE}" type="pres">
      <dgm:prSet presAssocID="{7335F09A-C49F-43B0-8B60-A75B9174C606}" presName="thickLine" presStyleLbl="alignNode1" presStyleIdx="2" presStyleCnt="3"/>
      <dgm:spPr/>
    </dgm:pt>
    <dgm:pt modelId="{4C4E24D5-A7D1-4E6C-86EF-189D04B2DFDC}" type="pres">
      <dgm:prSet presAssocID="{7335F09A-C49F-43B0-8B60-A75B9174C606}" presName="horz1" presStyleCnt="0"/>
      <dgm:spPr/>
    </dgm:pt>
    <dgm:pt modelId="{176B0E81-0B52-4270-B56D-5AEC0F3CDA17}" type="pres">
      <dgm:prSet presAssocID="{7335F09A-C49F-43B0-8B60-A75B9174C606}" presName="tx1" presStyleLbl="revTx" presStyleIdx="2" presStyleCnt="3"/>
      <dgm:spPr/>
    </dgm:pt>
    <dgm:pt modelId="{31ABB08E-2955-401C-A9B5-6F8DBAFED8F5}" type="pres">
      <dgm:prSet presAssocID="{7335F09A-C49F-43B0-8B60-A75B9174C606}" presName="vert1" presStyleCnt="0"/>
      <dgm:spPr/>
    </dgm:pt>
  </dgm:ptLst>
  <dgm:cxnLst>
    <dgm:cxn modelId="{DCFEAE01-1D82-4612-AFF1-DFB894C86AE8}" type="presOf" srcId="{B7B309D6-9BEC-4BDA-8325-6F86F127AB88}" destId="{9D5FB26D-D9E1-4A4E-8166-85858332E154}" srcOrd="0" destOrd="0" presId="urn:microsoft.com/office/officeart/2008/layout/LinedList"/>
    <dgm:cxn modelId="{21038743-527E-48A6-9C45-703A565B489A}" srcId="{E137A50E-BC63-4BF0-8981-BCEB686FC422}" destId="{7335F09A-C49F-43B0-8B60-A75B9174C606}" srcOrd="2" destOrd="0" parTransId="{A0F957E4-1FF8-4355-A838-BD73D476DB55}" sibTransId="{E0FC46F8-063E-48A9-8D12-3532F939236D}"/>
    <dgm:cxn modelId="{9B296990-F55D-4BC0-B824-4D4CFFD8E234}" srcId="{E137A50E-BC63-4BF0-8981-BCEB686FC422}" destId="{8656DEA7-E116-48FA-B179-79CD33FCF3E1}" srcOrd="0" destOrd="0" parTransId="{EAD546D1-9FCF-46BC-9645-FB0355CB9F61}" sibTransId="{DAE9F455-A925-43A6-BD97-0551CFA8EC92}"/>
    <dgm:cxn modelId="{C35D71B4-BE7E-4E86-A55E-A0007343DE4B}" type="presOf" srcId="{7335F09A-C49F-43B0-8B60-A75B9174C606}" destId="{176B0E81-0B52-4270-B56D-5AEC0F3CDA17}" srcOrd="0" destOrd="0" presId="urn:microsoft.com/office/officeart/2008/layout/LinedList"/>
    <dgm:cxn modelId="{CD8579D1-0F71-43CA-9503-4E1EEA811048}" type="presOf" srcId="{8656DEA7-E116-48FA-B179-79CD33FCF3E1}" destId="{EB135459-499A-4795-B150-7318EE6BFAB2}" srcOrd="0" destOrd="0" presId="urn:microsoft.com/office/officeart/2008/layout/LinedList"/>
    <dgm:cxn modelId="{C843BDD9-19CA-46A0-BEB0-4BA6DB0D4F84}" type="presOf" srcId="{E137A50E-BC63-4BF0-8981-BCEB686FC422}" destId="{E82E591F-E632-4B42-BDDF-2D3317953BF3}" srcOrd="0" destOrd="0" presId="urn:microsoft.com/office/officeart/2008/layout/LinedList"/>
    <dgm:cxn modelId="{C0F1BDF0-2BD6-43C4-98B8-E66E7B0A2CC9}" srcId="{E137A50E-BC63-4BF0-8981-BCEB686FC422}" destId="{B7B309D6-9BEC-4BDA-8325-6F86F127AB88}" srcOrd="1" destOrd="0" parTransId="{FE25E843-1607-437F-94A5-20AC41721032}" sibTransId="{03E94765-AC93-4C09-9E73-DD8C61AD0B88}"/>
    <dgm:cxn modelId="{D7417E90-1FFA-42A8-87F1-9DD8E1A580F6}" type="presParOf" srcId="{E82E591F-E632-4B42-BDDF-2D3317953BF3}" destId="{E4F42FA6-8441-4822-A570-902CA7D40E0E}" srcOrd="0" destOrd="0" presId="urn:microsoft.com/office/officeart/2008/layout/LinedList"/>
    <dgm:cxn modelId="{FF1BD3DE-0480-4F80-8607-B59653906C6B}" type="presParOf" srcId="{E82E591F-E632-4B42-BDDF-2D3317953BF3}" destId="{4D12B7B8-0B9F-4125-82DC-5394C0421837}" srcOrd="1" destOrd="0" presId="urn:microsoft.com/office/officeart/2008/layout/LinedList"/>
    <dgm:cxn modelId="{8266DCA5-717D-4F54-87DE-0EC6E1037C95}" type="presParOf" srcId="{4D12B7B8-0B9F-4125-82DC-5394C0421837}" destId="{EB135459-499A-4795-B150-7318EE6BFAB2}" srcOrd="0" destOrd="0" presId="urn:microsoft.com/office/officeart/2008/layout/LinedList"/>
    <dgm:cxn modelId="{AB0B2C0C-BB93-469B-9355-E14F5B7CC4DA}" type="presParOf" srcId="{4D12B7B8-0B9F-4125-82DC-5394C0421837}" destId="{A2FA29BA-D993-4678-BB71-1BBAE71DC7BC}" srcOrd="1" destOrd="0" presId="urn:microsoft.com/office/officeart/2008/layout/LinedList"/>
    <dgm:cxn modelId="{AEE8063A-5524-485C-A0D4-C29343157987}" type="presParOf" srcId="{E82E591F-E632-4B42-BDDF-2D3317953BF3}" destId="{8488074D-B860-497E-B8BA-7F5F74E4ECB3}" srcOrd="2" destOrd="0" presId="urn:microsoft.com/office/officeart/2008/layout/LinedList"/>
    <dgm:cxn modelId="{93C8A1D2-B714-40DD-ADA9-4E864AC99BC2}" type="presParOf" srcId="{E82E591F-E632-4B42-BDDF-2D3317953BF3}" destId="{D1BD95D5-5792-44F4-8F50-DC2F9DA93B44}" srcOrd="3" destOrd="0" presId="urn:microsoft.com/office/officeart/2008/layout/LinedList"/>
    <dgm:cxn modelId="{FA87B6E8-4924-491A-ACF4-C7657B0B639F}" type="presParOf" srcId="{D1BD95D5-5792-44F4-8F50-DC2F9DA93B44}" destId="{9D5FB26D-D9E1-4A4E-8166-85858332E154}" srcOrd="0" destOrd="0" presId="urn:microsoft.com/office/officeart/2008/layout/LinedList"/>
    <dgm:cxn modelId="{96C93BE6-D7E0-4055-998D-E0097E3ABEF0}" type="presParOf" srcId="{D1BD95D5-5792-44F4-8F50-DC2F9DA93B44}" destId="{8750DBBB-3DE0-4C5C-9C1F-D44C77A842C8}" srcOrd="1" destOrd="0" presId="urn:microsoft.com/office/officeart/2008/layout/LinedList"/>
    <dgm:cxn modelId="{02B65EC6-CD5C-49D7-9D67-9DB916066CE2}" type="presParOf" srcId="{E82E591F-E632-4B42-BDDF-2D3317953BF3}" destId="{233804B8-EA06-4CD5-A481-B9B5D82EE5EE}" srcOrd="4" destOrd="0" presId="urn:microsoft.com/office/officeart/2008/layout/LinedList"/>
    <dgm:cxn modelId="{7ACDCEF3-A48A-45A4-B8C7-760F9F880A10}" type="presParOf" srcId="{E82E591F-E632-4B42-BDDF-2D3317953BF3}" destId="{4C4E24D5-A7D1-4E6C-86EF-189D04B2DFDC}" srcOrd="5" destOrd="0" presId="urn:microsoft.com/office/officeart/2008/layout/LinedList"/>
    <dgm:cxn modelId="{2497BDEC-E587-4CB4-8746-319D4E7A565A}" type="presParOf" srcId="{4C4E24D5-A7D1-4E6C-86EF-189D04B2DFDC}" destId="{176B0E81-0B52-4270-B56D-5AEC0F3CDA17}" srcOrd="0" destOrd="0" presId="urn:microsoft.com/office/officeart/2008/layout/LinedList"/>
    <dgm:cxn modelId="{80A13E82-3AC0-4828-BA07-A0D8A6A54DC2}" type="presParOf" srcId="{4C4E24D5-A7D1-4E6C-86EF-189D04B2DFDC}" destId="{31ABB08E-2955-401C-A9B5-6F8DBAFED8F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1144C5B-F521-4D59-991F-F0D921DA05A2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B786B92A-CA17-4CCB-90F1-6F12408B7CA3}">
      <dgm:prSet/>
      <dgm:spPr/>
      <dgm:t>
        <a:bodyPr/>
        <a:lstStyle/>
        <a:p>
          <a:r>
            <a:rPr lang="en-US"/>
            <a:t>- False positives may inconvenience customers.</a:t>
          </a:r>
        </a:p>
      </dgm:t>
    </dgm:pt>
    <dgm:pt modelId="{E14985E5-A2FC-469C-ABA9-A44CA367772E}" type="parTrans" cxnId="{8F62B915-D3D8-4D64-8ECC-D310C556E8A3}">
      <dgm:prSet/>
      <dgm:spPr/>
      <dgm:t>
        <a:bodyPr/>
        <a:lstStyle/>
        <a:p>
          <a:endParaRPr lang="en-US"/>
        </a:p>
      </dgm:t>
    </dgm:pt>
    <dgm:pt modelId="{112820A9-E25A-4A67-80D7-B1FD34D3CFC1}" type="sibTrans" cxnId="{8F62B915-D3D8-4D64-8ECC-D310C556E8A3}">
      <dgm:prSet/>
      <dgm:spPr/>
      <dgm:t>
        <a:bodyPr/>
        <a:lstStyle/>
        <a:p>
          <a:endParaRPr lang="en-US"/>
        </a:p>
      </dgm:t>
    </dgm:pt>
    <dgm:pt modelId="{D1C00669-2484-4C93-AE2A-6CD9AA6ED3C6}">
      <dgm:prSet/>
      <dgm:spPr/>
      <dgm:t>
        <a:bodyPr/>
        <a:lstStyle/>
        <a:p>
          <a:r>
            <a:rPr lang="en-US"/>
            <a:t>- System must avoid geographic or demographic bias.</a:t>
          </a:r>
        </a:p>
      </dgm:t>
    </dgm:pt>
    <dgm:pt modelId="{78D390D0-2D3C-46A6-B893-2F0B73100E90}" type="parTrans" cxnId="{A319EB7E-83A5-4524-904F-32B244EE4E89}">
      <dgm:prSet/>
      <dgm:spPr/>
      <dgm:t>
        <a:bodyPr/>
        <a:lstStyle/>
        <a:p>
          <a:endParaRPr lang="en-US"/>
        </a:p>
      </dgm:t>
    </dgm:pt>
    <dgm:pt modelId="{3300FF4B-FE83-43A4-A862-7BFF124D924E}" type="sibTrans" cxnId="{A319EB7E-83A5-4524-904F-32B244EE4E89}">
      <dgm:prSet/>
      <dgm:spPr/>
      <dgm:t>
        <a:bodyPr/>
        <a:lstStyle/>
        <a:p>
          <a:endParaRPr lang="en-US"/>
        </a:p>
      </dgm:t>
    </dgm:pt>
    <dgm:pt modelId="{4D435DE6-BE18-4499-A87E-A7750E0D8746}">
      <dgm:prSet/>
      <dgm:spPr/>
      <dgm:t>
        <a:bodyPr/>
        <a:lstStyle/>
        <a:p>
          <a:r>
            <a:rPr lang="en-US"/>
            <a:t>- Fraud detection must preserve privacy &amp; transparency.</a:t>
          </a:r>
        </a:p>
      </dgm:t>
    </dgm:pt>
    <dgm:pt modelId="{028BE087-ACBF-4DBF-8349-AB9CF4236AB3}" type="parTrans" cxnId="{64DE19A4-10AD-45CF-8B3A-16C014BD6552}">
      <dgm:prSet/>
      <dgm:spPr/>
      <dgm:t>
        <a:bodyPr/>
        <a:lstStyle/>
        <a:p>
          <a:endParaRPr lang="en-US"/>
        </a:p>
      </dgm:t>
    </dgm:pt>
    <dgm:pt modelId="{12024259-7B8C-4F8E-B73B-6446FE2A78C3}" type="sibTrans" cxnId="{64DE19A4-10AD-45CF-8B3A-16C014BD6552}">
      <dgm:prSet/>
      <dgm:spPr/>
      <dgm:t>
        <a:bodyPr/>
        <a:lstStyle/>
        <a:p>
          <a:endParaRPr lang="en-US"/>
        </a:p>
      </dgm:t>
    </dgm:pt>
    <dgm:pt modelId="{FF85C526-8259-4B18-A772-12FA1DCDA587}" type="pres">
      <dgm:prSet presAssocID="{B1144C5B-F521-4D59-991F-F0D921DA05A2}" presName="vert0" presStyleCnt="0">
        <dgm:presLayoutVars>
          <dgm:dir/>
          <dgm:animOne val="branch"/>
          <dgm:animLvl val="lvl"/>
        </dgm:presLayoutVars>
      </dgm:prSet>
      <dgm:spPr/>
    </dgm:pt>
    <dgm:pt modelId="{F2D67F88-8798-4C40-8C83-8603E8090414}" type="pres">
      <dgm:prSet presAssocID="{B786B92A-CA17-4CCB-90F1-6F12408B7CA3}" presName="thickLine" presStyleLbl="alignNode1" presStyleIdx="0" presStyleCnt="3"/>
      <dgm:spPr/>
    </dgm:pt>
    <dgm:pt modelId="{C595BE60-255A-4947-AF47-B0EDFB67CE4A}" type="pres">
      <dgm:prSet presAssocID="{B786B92A-CA17-4CCB-90F1-6F12408B7CA3}" presName="horz1" presStyleCnt="0"/>
      <dgm:spPr/>
    </dgm:pt>
    <dgm:pt modelId="{DCD22EEB-2A65-4151-BBF8-8C25B809967C}" type="pres">
      <dgm:prSet presAssocID="{B786B92A-CA17-4CCB-90F1-6F12408B7CA3}" presName="tx1" presStyleLbl="revTx" presStyleIdx="0" presStyleCnt="3"/>
      <dgm:spPr/>
    </dgm:pt>
    <dgm:pt modelId="{47712A1D-1C0B-4147-9CA2-73A6BDE04791}" type="pres">
      <dgm:prSet presAssocID="{B786B92A-CA17-4CCB-90F1-6F12408B7CA3}" presName="vert1" presStyleCnt="0"/>
      <dgm:spPr/>
    </dgm:pt>
    <dgm:pt modelId="{E808D553-4D5B-411B-BBEF-0F20C5CB572D}" type="pres">
      <dgm:prSet presAssocID="{D1C00669-2484-4C93-AE2A-6CD9AA6ED3C6}" presName="thickLine" presStyleLbl="alignNode1" presStyleIdx="1" presStyleCnt="3"/>
      <dgm:spPr/>
    </dgm:pt>
    <dgm:pt modelId="{8F7C843A-B086-4B52-AB45-D4A111EBC35E}" type="pres">
      <dgm:prSet presAssocID="{D1C00669-2484-4C93-AE2A-6CD9AA6ED3C6}" presName="horz1" presStyleCnt="0"/>
      <dgm:spPr/>
    </dgm:pt>
    <dgm:pt modelId="{5DE1C6D3-8979-4BB3-89DE-75194D103228}" type="pres">
      <dgm:prSet presAssocID="{D1C00669-2484-4C93-AE2A-6CD9AA6ED3C6}" presName="tx1" presStyleLbl="revTx" presStyleIdx="1" presStyleCnt="3"/>
      <dgm:spPr/>
    </dgm:pt>
    <dgm:pt modelId="{39E3C8C6-7DDA-4757-8C8F-3DCDD6A15013}" type="pres">
      <dgm:prSet presAssocID="{D1C00669-2484-4C93-AE2A-6CD9AA6ED3C6}" presName="vert1" presStyleCnt="0"/>
      <dgm:spPr/>
    </dgm:pt>
    <dgm:pt modelId="{D7F81915-A320-4701-A66C-903ECCBB8E80}" type="pres">
      <dgm:prSet presAssocID="{4D435DE6-BE18-4499-A87E-A7750E0D8746}" presName="thickLine" presStyleLbl="alignNode1" presStyleIdx="2" presStyleCnt="3"/>
      <dgm:spPr/>
    </dgm:pt>
    <dgm:pt modelId="{E7524940-8F00-40C6-A8C1-AF74FE2A9FAE}" type="pres">
      <dgm:prSet presAssocID="{4D435DE6-BE18-4499-A87E-A7750E0D8746}" presName="horz1" presStyleCnt="0"/>
      <dgm:spPr/>
    </dgm:pt>
    <dgm:pt modelId="{5B5C50BF-BD60-4267-A305-05971540577C}" type="pres">
      <dgm:prSet presAssocID="{4D435DE6-BE18-4499-A87E-A7750E0D8746}" presName="tx1" presStyleLbl="revTx" presStyleIdx="2" presStyleCnt="3"/>
      <dgm:spPr/>
    </dgm:pt>
    <dgm:pt modelId="{15E26BED-E45D-4B10-B30F-E20CF1574F6F}" type="pres">
      <dgm:prSet presAssocID="{4D435DE6-BE18-4499-A87E-A7750E0D8746}" presName="vert1" presStyleCnt="0"/>
      <dgm:spPr/>
    </dgm:pt>
  </dgm:ptLst>
  <dgm:cxnLst>
    <dgm:cxn modelId="{4DE2AA02-0979-46CD-B066-CF5C9DF5FFD2}" type="presOf" srcId="{D1C00669-2484-4C93-AE2A-6CD9AA6ED3C6}" destId="{5DE1C6D3-8979-4BB3-89DE-75194D103228}" srcOrd="0" destOrd="0" presId="urn:microsoft.com/office/officeart/2008/layout/LinedList"/>
    <dgm:cxn modelId="{5A600103-A8DD-4B90-BFAC-F2580A327C40}" type="presOf" srcId="{B1144C5B-F521-4D59-991F-F0D921DA05A2}" destId="{FF85C526-8259-4B18-A772-12FA1DCDA587}" srcOrd="0" destOrd="0" presId="urn:microsoft.com/office/officeart/2008/layout/LinedList"/>
    <dgm:cxn modelId="{8F62B915-D3D8-4D64-8ECC-D310C556E8A3}" srcId="{B1144C5B-F521-4D59-991F-F0D921DA05A2}" destId="{B786B92A-CA17-4CCB-90F1-6F12408B7CA3}" srcOrd="0" destOrd="0" parTransId="{E14985E5-A2FC-469C-ABA9-A44CA367772E}" sibTransId="{112820A9-E25A-4A67-80D7-B1FD34D3CFC1}"/>
    <dgm:cxn modelId="{AC7C2C1B-F556-45F5-81B7-75003409CD90}" type="presOf" srcId="{4D435DE6-BE18-4499-A87E-A7750E0D8746}" destId="{5B5C50BF-BD60-4267-A305-05971540577C}" srcOrd="0" destOrd="0" presId="urn:microsoft.com/office/officeart/2008/layout/LinedList"/>
    <dgm:cxn modelId="{D193134B-6932-45C8-9396-4DF70F0727A0}" type="presOf" srcId="{B786B92A-CA17-4CCB-90F1-6F12408B7CA3}" destId="{DCD22EEB-2A65-4151-BBF8-8C25B809967C}" srcOrd="0" destOrd="0" presId="urn:microsoft.com/office/officeart/2008/layout/LinedList"/>
    <dgm:cxn modelId="{A319EB7E-83A5-4524-904F-32B244EE4E89}" srcId="{B1144C5B-F521-4D59-991F-F0D921DA05A2}" destId="{D1C00669-2484-4C93-AE2A-6CD9AA6ED3C6}" srcOrd="1" destOrd="0" parTransId="{78D390D0-2D3C-46A6-B893-2F0B73100E90}" sibTransId="{3300FF4B-FE83-43A4-A862-7BFF124D924E}"/>
    <dgm:cxn modelId="{64DE19A4-10AD-45CF-8B3A-16C014BD6552}" srcId="{B1144C5B-F521-4D59-991F-F0D921DA05A2}" destId="{4D435DE6-BE18-4499-A87E-A7750E0D8746}" srcOrd="2" destOrd="0" parTransId="{028BE087-ACBF-4DBF-8349-AB9CF4236AB3}" sibTransId="{12024259-7B8C-4F8E-B73B-6446FE2A78C3}"/>
    <dgm:cxn modelId="{3AFFD3C7-0571-4B65-B4BD-39F938F7B63E}" type="presParOf" srcId="{FF85C526-8259-4B18-A772-12FA1DCDA587}" destId="{F2D67F88-8798-4C40-8C83-8603E8090414}" srcOrd="0" destOrd="0" presId="urn:microsoft.com/office/officeart/2008/layout/LinedList"/>
    <dgm:cxn modelId="{6D4CBB98-22D4-4937-88E6-9AF27AC1FE4D}" type="presParOf" srcId="{FF85C526-8259-4B18-A772-12FA1DCDA587}" destId="{C595BE60-255A-4947-AF47-B0EDFB67CE4A}" srcOrd="1" destOrd="0" presId="urn:microsoft.com/office/officeart/2008/layout/LinedList"/>
    <dgm:cxn modelId="{EC3324F4-3C36-4E29-B1DD-A2CB825714E7}" type="presParOf" srcId="{C595BE60-255A-4947-AF47-B0EDFB67CE4A}" destId="{DCD22EEB-2A65-4151-BBF8-8C25B809967C}" srcOrd="0" destOrd="0" presId="urn:microsoft.com/office/officeart/2008/layout/LinedList"/>
    <dgm:cxn modelId="{FA08FA73-E245-421A-BB6E-F42362F89AD3}" type="presParOf" srcId="{C595BE60-255A-4947-AF47-B0EDFB67CE4A}" destId="{47712A1D-1C0B-4147-9CA2-73A6BDE04791}" srcOrd="1" destOrd="0" presId="urn:microsoft.com/office/officeart/2008/layout/LinedList"/>
    <dgm:cxn modelId="{8CDC3DFD-FABA-44FF-BC7C-AB50416214A6}" type="presParOf" srcId="{FF85C526-8259-4B18-A772-12FA1DCDA587}" destId="{E808D553-4D5B-411B-BBEF-0F20C5CB572D}" srcOrd="2" destOrd="0" presId="urn:microsoft.com/office/officeart/2008/layout/LinedList"/>
    <dgm:cxn modelId="{78A604A9-454D-42A8-9C90-D126AC86D345}" type="presParOf" srcId="{FF85C526-8259-4B18-A772-12FA1DCDA587}" destId="{8F7C843A-B086-4B52-AB45-D4A111EBC35E}" srcOrd="3" destOrd="0" presId="urn:microsoft.com/office/officeart/2008/layout/LinedList"/>
    <dgm:cxn modelId="{2B76EAA3-76D0-4F67-9009-1DCEAB71BDAA}" type="presParOf" srcId="{8F7C843A-B086-4B52-AB45-D4A111EBC35E}" destId="{5DE1C6D3-8979-4BB3-89DE-75194D103228}" srcOrd="0" destOrd="0" presId="urn:microsoft.com/office/officeart/2008/layout/LinedList"/>
    <dgm:cxn modelId="{819C4DA9-B52A-4AAC-A650-09431E8DDBF0}" type="presParOf" srcId="{8F7C843A-B086-4B52-AB45-D4A111EBC35E}" destId="{39E3C8C6-7DDA-4757-8C8F-3DCDD6A15013}" srcOrd="1" destOrd="0" presId="urn:microsoft.com/office/officeart/2008/layout/LinedList"/>
    <dgm:cxn modelId="{D0C89575-19E7-4A99-A367-CA340236D27B}" type="presParOf" srcId="{FF85C526-8259-4B18-A772-12FA1DCDA587}" destId="{D7F81915-A320-4701-A66C-903ECCBB8E80}" srcOrd="4" destOrd="0" presId="urn:microsoft.com/office/officeart/2008/layout/LinedList"/>
    <dgm:cxn modelId="{BFD3F0C7-ACD6-4A8D-A692-D30D52AB982F}" type="presParOf" srcId="{FF85C526-8259-4B18-A772-12FA1DCDA587}" destId="{E7524940-8F00-40C6-A8C1-AF74FE2A9FAE}" srcOrd="5" destOrd="0" presId="urn:microsoft.com/office/officeart/2008/layout/LinedList"/>
    <dgm:cxn modelId="{E80C9BCC-6565-402E-8D11-91FD1B354272}" type="presParOf" srcId="{E7524940-8F00-40C6-A8C1-AF74FE2A9FAE}" destId="{5B5C50BF-BD60-4267-A305-05971540577C}" srcOrd="0" destOrd="0" presId="urn:microsoft.com/office/officeart/2008/layout/LinedList"/>
    <dgm:cxn modelId="{80DFF22B-CF17-42BA-B3D1-1A8A8FAF965F}" type="presParOf" srcId="{E7524940-8F00-40C6-A8C1-AF74FE2A9FAE}" destId="{15E26BED-E45D-4B10-B30F-E20CF1574F6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CC34CE6-7BAF-4EFC-B273-FF57C15DB58C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0B7DBACD-EB4D-46C1-BDD6-46C0195AEC86}">
      <dgm:prSet/>
      <dgm:spPr/>
      <dgm:t>
        <a:bodyPr/>
        <a:lstStyle/>
        <a:p>
          <a:r>
            <a:rPr lang="en-US"/>
            <a:t>- Dataset is anonymized, limiting interpretability.</a:t>
          </a:r>
        </a:p>
      </dgm:t>
    </dgm:pt>
    <dgm:pt modelId="{4CA9755A-ABAF-4AC7-8753-C8162E32587B}" type="parTrans" cxnId="{AF1755E8-BBDD-45B7-9EBD-E4A8D3DF2CB9}">
      <dgm:prSet/>
      <dgm:spPr/>
      <dgm:t>
        <a:bodyPr/>
        <a:lstStyle/>
        <a:p>
          <a:endParaRPr lang="en-US"/>
        </a:p>
      </dgm:t>
    </dgm:pt>
    <dgm:pt modelId="{1BB23F94-C740-483F-9E0C-EB2716BBB8B9}" type="sibTrans" cxnId="{AF1755E8-BBDD-45B7-9EBD-E4A8D3DF2CB9}">
      <dgm:prSet/>
      <dgm:spPr/>
      <dgm:t>
        <a:bodyPr/>
        <a:lstStyle/>
        <a:p>
          <a:endParaRPr lang="en-US"/>
        </a:p>
      </dgm:t>
    </dgm:pt>
    <dgm:pt modelId="{9C4C28FA-F08D-47D5-9FA9-2C165A0CDD86}">
      <dgm:prSet/>
      <dgm:spPr/>
      <dgm:t>
        <a:bodyPr/>
        <a:lstStyle/>
        <a:p>
          <a:r>
            <a:rPr lang="en-US"/>
            <a:t>- Fraud patterns evolve, requiring frequent retraining.</a:t>
          </a:r>
        </a:p>
      </dgm:t>
    </dgm:pt>
    <dgm:pt modelId="{C80050FE-0541-410B-8B25-2E1F12BADF04}" type="parTrans" cxnId="{B2C2E79C-D1F3-4F4E-AB03-785B03B0863E}">
      <dgm:prSet/>
      <dgm:spPr/>
      <dgm:t>
        <a:bodyPr/>
        <a:lstStyle/>
        <a:p>
          <a:endParaRPr lang="en-US"/>
        </a:p>
      </dgm:t>
    </dgm:pt>
    <dgm:pt modelId="{3E741B57-1936-452C-ADDF-04AC4780CA95}" type="sibTrans" cxnId="{B2C2E79C-D1F3-4F4E-AB03-785B03B0863E}">
      <dgm:prSet/>
      <dgm:spPr/>
      <dgm:t>
        <a:bodyPr/>
        <a:lstStyle/>
        <a:p>
          <a:endParaRPr lang="en-US"/>
        </a:p>
      </dgm:t>
    </dgm:pt>
    <dgm:pt modelId="{96E851BF-5957-4B1B-8AD8-580D4AE25F8A}">
      <dgm:prSet/>
      <dgm:spPr/>
      <dgm:t>
        <a:bodyPr/>
        <a:lstStyle/>
        <a:p>
          <a:r>
            <a:rPr lang="en-US"/>
            <a:t>- Tradeoff between recall (catching fraud) and precision (avoiding false alarms).</a:t>
          </a:r>
        </a:p>
      </dgm:t>
    </dgm:pt>
    <dgm:pt modelId="{82EB1C3F-6B7F-42F4-9E25-77E2EF0CCB4F}" type="parTrans" cxnId="{94BA5AAD-D9C7-4925-AADE-AD9FEC19864A}">
      <dgm:prSet/>
      <dgm:spPr/>
      <dgm:t>
        <a:bodyPr/>
        <a:lstStyle/>
        <a:p>
          <a:endParaRPr lang="en-US"/>
        </a:p>
      </dgm:t>
    </dgm:pt>
    <dgm:pt modelId="{38DD0140-05B5-42AC-9473-21F1D13DCA3C}" type="sibTrans" cxnId="{94BA5AAD-D9C7-4925-AADE-AD9FEC19864A}">
      <dgm:prSet/>
      <dgm:spPr/>
      <dgm:t>
        <a:bodyPr/>
        <a:lstStyle/>
        <a:p>
          <a:endParaRPr lang="en-US"/>
        </a:p>
      </dgm:t>
    </dgm:pt>
    <dgm:pt modelId="{D1780F86-969C-44A7-B584-C8B378C3720C}" type="pres">
      <dgm:prSet presAssocID="{5CC34CE6-7BAF-4EFC-B273-FF57C15DB58C}" presName="vert0" presStyleCnt="0">
        <dgm:presLayoutVars>
          <dgm:dir/>
          <dgm:animOne val="branch"/>
          <dgm:animLvl val="lvl"/>
        </dgm:presLayoutVars>
      </dgm:prSet>
      <dgm:spPr/>
    </dgm:pt>
    <dgm:pt modelId="{461A1239-9371-4D59-80ED-AEDF1B31F65E}" type="pres">
      <dgm:prSet presAssocID="{0B7DBACD-EB4D-46C1-BDD6-46C0195AEC86}" presName="thickLine" presStyleLbl="alignNode1" presStyleIdx="0" presStyleCnt="3"/>
      <dgm:spPr/>
    </dgm:pt>
    <dgm:pt modelId="{F3406133-79A1-4FF0-9EA7-63A8EE16089F}" type="pres">
      <dgm:prSet presAssocID="{0B7DBACD-EB4D-46C1-BDD6-46C0195AEC86}" presName="horz1" presStyleCnt="0"/>
      <dgm:spPr/>
    </dgm:pt>
    <dgm:pt modelId="{A0097DBD-C5CA-4184-95EE-1469FB196312}" type="pres">
      <dgm:prSet presAssocID="{0B7DBACD-EB4D-46C1-BDD6-46C0195AEC86}" presName="tx1" presStyleLbl="revTx" presStyleIdx="0" presStyleCnt="3"/>
      <dgm:spPr/>
    </dgm:pt>
    <dgm:pt modelId="{65B815D2-4007-4F55-B984-42516E6F6B29}" type="pres">
      <dgm:prSet presAssocID="{0B7DBACD-EB4D-46C1-BDD6-46C0195AEC86}" presName="vert1" presStyleCnt="0"/>
      <dgm:spPr/>
    </dgm:pt>
    <dgm:pt modelId="{4D05E3E7-87A6-4365-9D9F-50CD40452657}" type="pres">
      <dgm:prSet presAssocID="{9C4C28FA-F08D-47D5-9FA9-2C165A0CDD86}" presName="thickLine" presStyleLbl="alignNode1" presStyleIdx="1" presStyleCnt="3"/>
      <dgm:spPr/>
    </dgm:pt>
    <dgm:pt modelId="{372871F3-EA4B-4696-8ECB-3D126F22DE0D}" type="pres">
      <dgm:prSet presAssocID="{9C4C28FA-F08D-47D5-9FA9-2C165A0CDD86}" presName="horz1" presStyleCnt="0"/>
      <dgm:spPr/>
    </dgm:pt>
    <dgm:pt modelId="{B2ED32B4-86D2-4AD5-AB50-A13D19B138CD}" type="pres">
      <dgm:prSet presAssocID="{9C4C28FA-F08D-47D5-9FA9-2C165A0CDD86}" presName="tx1" presStyleLbl="revTx" presStyleIdx="1" presStyleCnt="3"/>
      <dgm:spPr/>
    </dgm:pt>
    <dgm:pt modelId="{205B5C23-7E63-46B3-86BD-72D551ED77CC}" type="pres">
      <dgm:prSet presAssocID="{9C4C28FA-F08D-47D5-9FA9-2C165A0CDD86}" presName="vert1" presStyleCnt="0"/>
      <dgm:spPr/>
    </dgm:pt>
    <dgm:pt modelId="{37C6847B-F8C6-48F2-B4B5-B3584C25C069}" type="pres">
      <dgm:prSet presAssocID="{96E851BF-5957-4B1B-8AD8-580D4AE25F8A}" presName="thickLine" presStyleLbl="alignNode1" presStyleIdx="2" presStyleCnt="3"/>
      <dgm:spPr/>
    </dgm:pt>
    <dgm:pt modelId="{6C7976E0-79F8-4FE9-98F5-4AB2E8954503}" type="pres">
      <dgm:prSet presAssocID="{96E851BF-5957-4B1B-8AD8-580D4AE25F8A}" presName="horz1" presStyleCnt="0"/>
      <dgm:spPr/>
    </dgm:pt>
    <dgm:pt modelId="{D273D603-7EAF-41EE-8109-80EBC2569F8A}" type="pres">
      <dgm:prSet presAssocID="{96E851BF-5957-4B1B-8AD8-580D4AE25F8A}" presName="tx1" presStyleLbl="revTx" presStyleIdx="2" presStyleCnt="3"/>
      <dgm:spPr/>
    </dgm:pt>
    <dgm:pt modelId="{049027AF-B315-4DFA-A980-ADB62828F28F}" type="pres">
      <dgm:prSet presAssocID="{96E851BF-5957-4B1B-8AD8-580D4AE25F8A}" presName="vert1" presStyleCnt="0"/>
      <dgm:spPr/>
    </dgm:pt>
  </dgm:ptLst>
  <dgm:cxnLst>
    <dgm:cxn modelId="{4DF0F754-A2E8-456D-A02F-D3764ABCE102}" type="presOf" srcId="{9C4C28FA-F08D-47D5-9FA9-2C165A0CDD86}" destId="{B2ED32B4-86D2-4AD5-AB50-A13D19B138CD}" srcOrd="0" destOrd="0" presId="urn:microsoft.com/office/officeart/2008/layout/LinedList"/>
    <dgm:cxn modelId="{BA283899-4E86-4A3E-983B-789DCA39F6B3}" type="presOf" srcId="{0B7DBACD-EB4D-46C1-BDD6-46C0195AEC86}" destId="{A0097DBD-C5CA-4184-95EE-1469FB196312}" srcOrd="0" destOrd="0" presId="urn:microsoft.com/office/officeart/2008/layout/LinedList"/>
    <dgm:cxn modelId="{B2C2E79C-D1F3-4F4E-AB03-785B03B0863E}" srcId="{5CC34CE6-7BAF-4EFC-B273-FF57C15DB58C}" destId="{9C4C28FA-F08D-47D5-9FA9-2C165A0CDD86}" srcOrd="1" destOrd="0" parTransId="{C80050FE-0541-410B-8B25-2E1F12BADF04}" sibTransId="{3E741B57-1936-452C-ADDF-04AC4780CA95}"/>
    <dgm:cxn modelId="{4E7210A3-3201-4DE7-98AF-5A16E8E6B456}" type="presOf" srcId="{96E851BF-5957-4B1B-8AD8-580D4AE25F8A}" destId="{D273D603-7EAF-41EE-8109-80EBC2569F8A}" srcOrd="0" destOrd="0" presId="urn:microsoft.com/office/officeart/2008/layout/LinedList"/>
    <dgm:cxn modelId="{94BA5AAD-D9C7-4925-AADE-AD9FEC19864A}" srcId="{5CC34CE6-7BAF-4EFC-B273-FF57C15DB58C}" destId="{96E851BF-5957-4B1B-8AD8-580D4AE25F8A}" srcOrd="2" destOrd="0" parTransId="{82EB1C3F-6B7F-42F4-9E25-77E2EF0CCB4F}" sibTransId="{38DD0140-05B5-42AC-9473-21F1D13DCA3C}"/>
    <dgm:cxn modelId="{DDCD2FE3-C6A7-4D04-A217-E1AD81439F18}" type="presOf" srcId="{5CC34CE6-7BAF-4EFC-B273-FF57C15DB58C}" destId="{D1780F86-969C-44A7-B584-C8B378C3720C}" srcOrd="0" destOrd="0" presId="urn:microsoft.com/office/officeart/2008/layout/LinedList"/>
    <dgm:cxn modelId="{AF1755E8-BBDD-45B7-9EBD-E4A8D3DF2CB9}" srcId="{5CC34CE6-7BAF-4EFC-B273-FF57C15DB58C}" destId="{0B7DBACD-EB4D-46C1-BDD6-46C0195AEC86}" srcOrd="0" destOrd="0" parTransId="{4CA9755A-ABAF-4AC7-8753-C8162E32587B}" sibTransId="{1BB23F94-C740-483F-9E0C-EB2716BBB8B9}"/>
    <dgm:cxn modelId="{B319CCC6-9D6B-4FD8-9BC3-A2DD63184944}" type="presParOf" srcId="{D1780F86-969C-44A7-B584-C8B378C3720C}" destId="{461A1239-9371-4D59-80ED-AEDF1B31F65E}" srcOrd="0" destOrd="0" presId="urn:microsoft.com/office/officeart/2008/layout/LinedList"/>
    <dgm:cxn modelId="{EDAB01BD-2475-4B55-BEE0-3648997AF084}" type="presParOf" srcId="{D1780F86-969C-44A7-B584-C8B378C3720C}" destId="{F3406133-79A1-4FF0-9EA7-63A8EE16089F}" srcOrd="1" destOrd="0" presId="urn:microsoft.com/office/officeart/2008/layout/LinedList"/>
    <dgm:cxn modelId="{FE6E0123-803F-4071-8939-62CC7B71E0ED}" type="presParOf" srcId="{F3406133-79A1-4FF0-9EA7-63A8EE16089F}" destId="{A0097DBD-C5CA-4184-95EE-1469FB196312}" srcOrd="0" destOrd="0" presId="urn:microsoft.com/office/officeart/2008/layout/LinedList"/>
    <dgm:cxn modelId="{CC248C74-ECA3-40B6-84C7-49B568B806F0}" type="presParOf" srcId="{F3406133-79A1-4FF0-9EA7-63A8EE16089F}" destId="{65B815D2-4007-4F55-B984-42516E6F6B29}" srcOrd="1" destOrd="0" presId="urn:microsoft.com/office/officeart/2008/layout/LinedList"/>
    <dgm:cxn modelId="{2274F7EC-17E4-4368-BF71-B06DA97F5139}" type="presParOf" srcId="{D1780F86-969C-44A7-B584-C8B378C3720C}" destId="{4D05E3E7-87A6-4365-9D9F-50CD40452657}" srcOrd="2" destOrd="0" presId="urn:microsoft.com/office/officeart/2008/layout/LinedList"/>
    <dgm:cxn modelId="{1247A1E2-6792-4BFB-B60E-BA41F8868B32}" type="presParOf" srcId="{D1780F86-969C-44A7-B584-C8B378C3720C}" destId="{372871F3-EA4B-4696-8ECB-3D126F22DE0D}" srcOrd="3" destOrd="0" presId="urn:microsoft.com/office/officeart/2008/layout/LinedList"/>
    <dgm:cxn modelId="{2510B96D-69D9-4941-95EB-8EC7AC8C13FA}" type="presParOf" srcId="{372871F3-EA4B-4696-8ECB-3D126F22DE0D}" destId="{B2ED32B4-86D2-4AD5-AB50-A13D19B138CD}" srcOrd="0" destOrd="0" presId="urn:microsoft.com/office/officeart/2008/layout/LinedList"/>
    <dgm:cxn modelId="{F20681E9-53F0-470B-9438-21B2F1C8EAE9}" type="presParOf" srcId="{372871F3-EA4B-4696-8ECB-3D126F22DE0D}" destId="{205B5C23-7E63-46B3-86BD-72D551ED77CC}" srcOrd="1" destOrd="0" presId="urn:microsoft.com/office/officeart/2008/layout/LinedList"/>
    <dgm:cxn modelId="{DE2036F1-A013-425B-A14D-CFC35740859B}" type="presParOf" srcId="{D1780F86-969C-44A7-B584-C8B378C3720C}" destId="{37C6847B-F8C6-48F2-B4B5-B3584C25C069}" srcOrd="4" destOrd="0" presId="urn:microsoft.com/office/officeart/2008/layout/LinedList"/>
    <dgm:cxn modelId="{6397565A-7A11-41A2-A1AE-DBFB76C40745}" type="presParOf" srcId="{D1780F86-969C-44A7-B584-C8B378C3720C}" destId="{6C7976E0-79F8-4FE9-98F5-4AB2E8954503}" srcOrd="5" destOrd="0" presId="urn:microsoft.com/office/officeart/2008/layout/LinedList"/>
    <dgm:cxn modelId="{F994339F-1BDC-4F4F-8CB5-B2E103E4F7CD}" type="presParOf" srcId="{6C7976E0-79F8-4FE9-98F5-4AB2E8954503}" destId="{D273D603-7EAF-41EE-8109-80EBC2569F8A}" srcOrd="0" destOrd="0" presId="urn:microsoft.com/office/officeart/2008/layout/LinedList"/>
    <dgm:cxn modelId="{0A9037CE-5ABD-44D3-A181-277AA42B06DB}" type="presParOf" srcId="{6C7976E0-79F8-4FE9-98F5-4AB2E8954503}" destId="{049027AF-B315-4DFA-A980-ADB62828F28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10715D-E914-4D58-BC1A-DEF3F3722AF3}">
      <dsp:nvSpPr>
        <dsp:cNvPr id="0" name=""/>
        <dsp:cNvSpPr/>
      </dsp:nvSpPr>
      <dsp:spPr>
        <a:xfrm>
          <a:off x="1004" y="957341"/>
          <a:ext cx="3526110" cy="22390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745431-6623-4042-BFEC-D0E05038427E}">
      <dsp:nvSpPr>
        <dsp:cNvPr id="0" name=""/>
        <dsp:cNvSpPr/>
      </dsp:nvSpPr>
      <dsp:spPr>
        <a:xfrm>
          <a:off x="392794" y="1329541"/>
          <a:ext cx="3526110" cy="22390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Traditional rule-based systems are limited and easily bypassed.</a:t>
          </a:r>
        </a:p>
      </dsp:txBody>
      <dsp:txXfrm>
        <a:off x="458374" y="1395121"/>
        <a:ext cx="3394950" cy="2107920"/>
      </dsp:txXfrm>
    </dsp:sp>
    <dsp:sp modelId="{9B23694B-6136-4585-8647-DAFAA0B9EDA8}">
      <dsp:nvSpPr>
        <dsp:cNvPr id="0" name=""/>
        <dsp:cNvSpPr/>
      </dsp:nvSpPr>
      <dsp:spPr>
        <a:xfrm>
          <a:off x="4310695" y="957341"/>
          <a:ext cx="3526110" cy="22390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9E0547-1DE6-42A0-A9F7-4D8C6486FE83}">
      <dsp:nvSpPr>
        <dsp:cNvPr id="0" name=""/>
        <dsp:cNvSpPr/>
      </dsp:nvSpPr>
      <dsp:spPr>
        <a:xfrm>
          <a:off x="4702485" y="1329541"/>
          <a:ext cx="3526110" cy="22390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Machine learning can detect complex and evolving fraud patterns.</a:t>
          </a:r>
        </a:p>
      </dsp:txBody>
      <dsp:txXfrm>
        <a:off x="4768065" y="1395121"/>
        <a:ext cx="3394950" cy="21079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835F31-9452-45A6-BDC9-154776AB9D80}">
      <dsp:nvSpPr>
        <dsp:cNvPr id="0" name=""/>
        <dsp:cNvSpPr/>
      </dsp:nvSpPr>
      <dsp:spPr>
        <a:xfrm>
          <a:off x="2310" y="892539"/>
          <a:ext cx="1833041" cy="256625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911" tIns="330200" rIns="142911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1. Preprocess data &amp; handle class imbalance.</a:t>
          </a:r>
        </a:p>
      </dsp:txBody>
      <dsp:txXfrm>
        <a:off x="2310" y="1867718"/>
        <a:ext cx="1833041" cy="1539754"/>
      </dsp:txXfrm>
    </dsp:sp>
    <dsp:sp modelId="{590EE4F4-34DB-42D6-AD14-368541CE91C4}">
      <dsp:nvSpPr>
        <dsp:cNvPr id="0" name=""/>
        <dsp:cNvSpPr/>
      </dsp:nvSpPr>
      <dsp:spPr>
        <a:xfrm>
          <a:off x="533892" y="1149165"/>
          <a:ext cx="769877" cy="76987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23" tIns="12700" rIns="60023" bIns="1270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1</a:t>
          </a:r>
        </a:p>
      </dsp:txBody>
      <dsp:txXfrm>
        <a:off x="646638" y="1261911"/>
        <a:ext cx="544385" cy="544385"/>
      </dsp:txXfrm>
    </dsp:sp>
    <dsp:sp modelId="{8E853EEB-5660-417D-9AD7-18B4FFD8CB61}">
      <dsp:nvSpPr>
        <dsp:cNvPr id="0" name=""/>
        <dsp:cNvSpPr/>
      </dsp:nvSpPr>
      <dsp:spPr>
        <a:xfrm>
          <a:off x="2310" y="3458726"/>
          <a:ext cx="1833041" cy="72"/>
        </a:xfrm>
        <a:prstGeom prst="rect">
          <a:avLst/>
        </a:prstGeom>
        <a:solidFill>
          <a:schemeClr val="accent2">
            <a:hueOff val="668788"/>
            <a:satOff val="-834"/>
            <a:lumOff val="196"/>
            <a:alphaOff val="0"/>
          </a:schemeClr>
        </a:solidFill>
        <a:ln w="25400" cap="flat" cmpd="sng" algn="ctr">
          <a:solidFill>
            <a:schemeClr val="accent2">
              <a:hueOff val="668788"/>
              <a:satOff val="-834"/>
              <a:lumOff val="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9E04D7-2BAE-4193-BE72-FE94D4B98740}">
      <dsp:nvSpPr>
        <dsp:cNvPr id="0" name=""/>
        <dsp:cNvSpPr/>
      </dsp:nvSpPr>
      <dsp:spPr>
        <a:xfrm>
          <a:off x="2018656" y="892539"/>
          <a:ext cx="1833041" cy="2566258"/>
        </a:xfrm>
        <a:prstGeom prst="rect">
          <a:avLst/>
        </a:prstGeom>
        <a:solidFill>
          <a:schemeClr val="accent2">
            <a:tint val="40000"/>
            <a:alpha val="90000"/>
            <a:hueOff val="1675274"/>
            <a:satOff val="-1459"/>
            <a:lumOff val="-2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675274"/>
              <a:satOff val="-1459"/>
              <a:lumOff val="-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911" tIns="330200" rIns="142911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2. Perform EDA to identify fraud behavior patterns.</a:t>
          </a:r>
        </a:p>
      </dsp:txBody>
      <dsp:txXfrm>
        <a:off x="2018656" y="1867718"/>
        <a:ext cx="1833041" cy="1539754"/>
      </dsp:txXfrm>
    </dsp:sp>
    <dsp:sp modelId="{80C10A5A-0A2F-4784-81D4-0E928F40FBAC}">
      <dsp:nvSpPr>
        <dsp:cNvPr id="0" name=""/>
        <dsp:cNvSpPr/>
      </dsp:nvSpPr>
      <dsp:spPr>
        <a:xfrm>
          <a:off x="2550238" y="1149165"/>
          <a:ext cx="769877" cy="769877"/>
        </a:xfrm>
        <a:prstGeom prst="ellipse">
          <a:avLst/>
        </a:prstGeom>
        <a:solidFill>
          <a:schemeClr val="accent2">
            <a:hueOff val="1337577"/>
            <a:satOff val="-1668"/>
            <a:lumOff val="392"/>
            <a:alphaOff val="0"/>
          </a:schemeClr>
        </a:solidFill>
        <a:ln w="25400" cap="flat" cmpd="sng" algn="ctr">
          <a:solidFill>
            <a:schemeClr val="accent2">
              <a:hueOff val="1337577"/>
              <a:satOff val="-1668"/>
              <a:lumOff val="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23" tIns="12700" rIns="60023" bIns="1270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2</a:t>
          </a:r>
        </a:p>
      </dsp:txBody>
      <dsp:txXfrm>
        <a:off x="2662984" y="1261911"/>
        <a:ext cx="544385" cy="544385"/>
      </dsp:txXfrm>
    </dsp:sp>
    <dsp:sp modelId="{D3BFE5AD-21BF-4E3E-9C82-012FD637A362}">
      <dsp:nvSpPr>
        <dsp:cNvPr id="0" name=""/>
        <dsp:cNvSpPr/>
      </dsp:nvSpPr>
      <dsp:spPr>
        <a:xfrm>
          <a:off x="2018656" y="3458726"/>
          <a:ext cx="1833041" cy="72"/>
        </a:xfrm>
        <a:prstGeom prst="rect">
          <a:avLst/>
        </a:prstGeom>
        <a:solidFill>
          <a:schemeClr val="accent2">
            <a:hueOff val="2006365"/>
            <a:satOff val="-2502"/>
            <a:lumOff val="588"/>
            <a:alphaOff val="0"/>
          </a:schemeClr>
        </a:solidFill>
        <a:ln w="25400" cap="flat" cmpd="sng" algn="ctr">
          <a:solidFill>
            <a:schemeClr val="accent2">
              <a:hueOff val="2006365"/>
              <a:satOff val="-2502"/>
              <a:lumOff val="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642A8F-F8DF-4DAC-893B-57A87152B916}">
      <dsp:nvSpPr>
        <dsp:cNvPr id="0" name=""/>
        <dsp:cNvSpPr/>
      </dsp:nvSpPr>
      <dsp:spPr>
        <a:xfrm>
          <a:off x="4035002" y="892539"/>
          <a:ext cx="1833041" cy="2566258"/>
        </a:xfrm>
        <a:prstGeom prst="rect">
          <a:avLst/>
        </a:prstGeom>
        <a:solidFill>
          <a:schemeClr val="accent2">
            <a:tint val="40000"/>
            <a:alpha val="90000"/>
            <a:hueOff val="3350547"/>
            <a:satOff val="-2919"/>
            <a:lumOff val="-4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3350547"/>
              <a:satOff val="-2919"/>
              <a:lumOff val="-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911" tIns="330200" rIns="142911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3. Train models: Logistic Regression, Random Forest, XGBoost.</a:t>
          </a:r>
        </a:p>
      </dsp:txBody>
      <dsp:txXfrm>
        <a:off x="4035002" y="1867718"/>
        <a:ext cx="1833041" cy="1539754"/>
      </dsp:txXfrm>
    </dsp:sp>
    <dsp:sp modelId="{B412F16F-CC96-43EC-A615-7B854721DA3A}">
      <dsp:nvSpPr>
        <dsp:cNvPr id="0" name=""/>
        <dsp:cNvSpPr/>
      </dsp:nvSpPr>
      <dsp:spPr>
        <a:xfrm>
          <a:off x="4566584" y="1149165"/>
          <a:ext cx="769877" cy="769877"/>
        </a:xfrm>
        <a:prstGeom prst="ellipse">
          <a:avLst/>
        </a:prstGeom>
        <a:solidFill>
          <a:schemeClr val="accent2">
            <a:hueOff val="2675154"/>
            <a:satOff val="-3337"/>
            <a:lumOff val="785"/>
            <a:alphaOff val="0"/>
          </a:schemeClr>
        </a:solidFill>
        <a:ln w="25400" cap="flat" cmpd="sng" algn="ctr">
          <a:solidFill>
            <a:schemeClr val="accent2">
              <a:hueOff val="2675154"/>
              <a:satOff val="-3337"/>
              <a:lumOff val="78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23" tIns="12700" rIns="60023" bIns="1270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3</a:t>
          </a:r>
        </a:p>
      </dsp:txBody>
      <dsp:txXfrm>
        <a:off x="4679330" y="1261911"/>
        <a:ext cx="544385" cy="544385"/>
      </dsp:txXfrm>
    </dsp:sp>
    <dsp:sp modelId="{8D9B5AA6-692E-4A53-A25D-5CA059681A25}">
      <dsp:nvSpPr>
        <dsp:cNvPr id="0" name=""/>
        <dsp:cNvSpPr/>
      </dsp:nvSpPr>
      <dsp:spPr>
        <a:xfrm>
          <a:off x="4035002" y="3458726"/>
          <a:ext cx="1833041" cy="72"/>
        </a:xfrm>
        <a:prstGeom prst="rect">
          <a:avLst/>
        </a:prstGeom>
        <a:solidFill>
          <a:schemeClr val="accent2">
            <a:hueOff val="3343942"/>
            <a:satOff val="-4171"/>
            <a:lumOff val="981"/>
            <a:alphaOff val="0"/>
          </a:schemeClr>
        </a:solidFill>
        <a:ln w="25400" cap="flat" cmpd="sng" algn="ctr">
          <a:solidFill>
            <a:schemeClr val="accent2">
              <a:hueOff val="3343942"/>
              <a:satOff val="-4171"/>
              <a:lumOff val="98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BCC897-3D61-4262-AC5D-54C4FB22261B}">
      <dsp:nvSpPr>
        <dsp:cNvPr id="0" name=""/>
        <dsp:cNvSpPr/>
      </dsp:nvSpPr>
      <dsp:spPr>
        <a:xfrm>
          <a:off x="6051347" y="892539"/>
          <a:ext cx="1833041" cy="2566258"/>
        </a:xfrm>
        <a:prstGeom prst="rect">
          <a:avLst/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911" tIns="330200" rIns="142911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4. Evaluate models using ROC-AUC, Precision, Recall, F1.</a:t>
          </a:r>
        </a:p>
      </dsp:txBody>
      <dsp:txXfrm>
        <a:off x="6051347" y="1867718"/>
        <a:ext cx="1833041" cy="1539754"/>
      </dsp:txXfrm>
    </dsp:sp>
    <dsp:sp modelId="{9772D670-DFFB-4D43-85BB-1A6430585228}">
      <dsp:nvSpPr>
        <dsp:cNvPr id="0" name=""/>
        <dsp:cNvSpPr/>
      </dsp:nvSpPr>
      <dsp:spPr>
        <a:xfrm>
          <a:off x="6582929" y="1149165"/>
          <a:ext cx="769877" cy="769877"/>
        </a:xfrm>
        <a:prstGeom prst="ellipse">
          <a:avLst/>
        </a:prstGeom>
        <a:solidFill>
          <a:schemeClr val="accent2">
            <a:hueOff val="4012731"/>
            <a:satOff val="-5005"/>
            <a:lumOff val="1177"/>
            <a:alphaOff val="0"/>
          </a:schemeClr>
        </a:solidFill>
        <a:ln w="25400" cap="flat" cmpd="sng" algn="ctr">
          <a:solidFill>
            <a:schemeClr val="accent2">
              <a:hueOff val="4012731"/>
              <a:satOff val="-5005"/>
              <a:lumOff val="1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23" tIns="12700" rIns="60023" bIns="1270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4</a:t>
          </a:r>
        </a:p>
      </dsp:txBody>
      <dsp:txXfrm>
        <a:off x="6695675" y="1261911"/>
        <a:ext cx="544385" cy="544385"/>
      </dsp:txXfrm>
    </dsp:sp>
    <dsp:sp modelId="{DA90E8F7-01B2-4FC9-8825-A3FCB8F40364}">
      <dsp:nvSpPr>
        <dsp:cNvPr id="0" name=""/>
        <dsp:cNvSpPr/>
      </dsp:nvSpPr>
      <dsp:spPr>
        <a:xfrm>
          <a:off x="6051347" y="3458726"/>
          <a:ext cx="1833041" cy="72"/>
        </a:xfrm>
        <a:prstGeom prst="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BA3DB1-3EF0-4A0D-8493-FDBFC048F250}">
      <dsp:nvSpPr>
        <dsp:cNvPr id="0" name=""/>
        <dsp:cNvSpPr/>
      </dsp:nvSpPr>
      <dsp:spPr>
        <a:xfrm>
          <a:off x="0" y="77551"/>
          <a:ext cx="5175384" cy="17341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- Fraud makes up only 0.172% of transactions.</a:t>
          </a:r>
        </a:p>
      </dsp:txBody>
      <dsp:txXfrm>
        <a:off x="84655" y="162206"/>
        <a:ext cx="5006074" cy="1564849"/>
      </dsp:txXfrm>
    </dsp:sp>
    <dsp:sp modelId="{AC1B4E62-1062-4F21-85D4-3EF03690393C}">
      <dsp:nvSpPr>
        <dsp:cNvPr id="0" name=""/>
        <dsp:cNvSpPr/>
      </dsp:nvSpPr>
      <dsp:spPr>
        <a:xfrm>
          <a:off x="0" y="1900990"/>
          <a:ext cx="5175384" cy="1734159"/>
        </a:xfrm>
        <a:prstGeom prst="round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- Fraudulent transactions tend to be lower in amount.</a:t>
          </a:r>
        </a:p>
      </dsp:txBody>
      <dsp:txXfrm>
        <a:off x="84655" y="1985645"/>
        <a:ext cx="5006074" cy="1564849"/>
      </dsp:txXfrm>
    </dsp:sp>
    <dsp:sp modelId="{50F4A008-5DFF-4BB2-B183-58DF97AA2F37}">
      <dsp:nvSpPr>
        <dsp:cNvPr id="0" name=""/>
        <dsp:cNvSpPr/>
      </dsp:nvSpPr>
      <dsp:spPr>
        <a:xfrm>
          <a:off x="0" y="3724430"/>
          <a:ext cx="5175384" cy="1734159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- Features V14, V12, and V17 show strong fraud correlation.</a:t>
          </a:r>
        </a:p>
      </dsp:txBody>
      <dsp:txXfrm>
        <a:off x="84655" y="3809085"/>
        <a:ext cx="5006074" cy="15648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F0DA3-7455-4ACF-BA8F-2FB9AD69D9DC}">
      <dsp:nvSpPr>
        <dsp:cNvPr id="0" name=""/>
        <dsp:cNvSpPr/>
      </dsp:nvSpPr>
      <dsp:spPr>
        <a:xfrm>
          <a:off x="0" y="77551"/>
          <a:ext cx="5175384" cy="17341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Logistic Regression: ROC-AUC 0.93 | Recall 0.65</a:t>
          </a:r>
        </a:p>
      </dsp:txBody>
      <dsp:txXfrm>
        <a:off x="84655" y="162206"/>
        <a:ext cx="5006074" cy="1564849"/>
      </dsp:txXfrm>
    </dsp:sp>
    <dsp:sp modelId="{12789D43-D3A4-4B84-BB1F-F3FAC46C56DD}">
      <dsp:nvSpPr>
        <dsp:cNvPr id="0" name=""/>
        <dsp:cNvSpPr/>
      </dsp:nvSpPr>
      <dsp:spPr>
        <a:xfrm>
          <a:off x="0" y="1900990"/>
          <a:ext cx="5175384" cy="1734159"/>
        </a:xfrm>
        <a:prstGeom prst="round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Random Forest: ROC-AUC 0.97 | Recall 0.83</a:t>
          </a:r>
        </a:p>
      </dsp:txBody>
      <dsp:txXfrm>
        <a:off x="84655" y="1985645"/>
        <a:ext cx="5006074" cy="1564849"/>
      </dsp:txXfrm>
    </dsp:sp>
    <dsp:sp modelId="{87796B4E-C7D8-4278-B778-E474C53CCB30}">
      <dsp:nvSpPr>
        <dsp:cNvPr id="0" name=""/>
        <dsp:cNvSpPr/>
      </dsp:nvSpPr>
      <dsp:spPr>
        <a:xfrm>
          <a:off x="0" y="3724430"/>
          <a:ext cx="5175384" cy="1734159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XGBoost: ROC-AUC 0.985 | Recall 0.90 (Best performance)</a:t>
          </a:r>
        </a:p>
      </dsp:txBody>
      <dsp:txXfrm>
        <a:off x="84655" y="3809085"/>
        <a:ext cx="5006074" cy="156484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F42FA6-8441-4822-A570-902CA7D40E0E}">
      <dsp:nvSpPr>
        <dsp:cNvPr id="0" name=""/>
        <dsp:cNvSpPr/>
      </dsp:nvSpPr>
      <dsp:spPr>
        <a:xfrm>
          <a:off x="0" y="2703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135459-499A-4795-B150-7318EE6BFAB2}">
      <dsp:nvSpPr>
        <dsp:cNvPr id="0" name=""/>
        <dsp:cNvSpPr/>
      </dsp:nvSpPr>
      <dsp:spPr>
        <a:xfrm>
          <a:off x="0" y="2703"/>
          <a:ext cx="5175384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- XGBoost detected the most fraud with highest recall.</a:t>
          </a:r>
        </a:p>
      </dsp:txBody>
      <dsp:txXfrm>
        <a:off x="0" y="2703"/>
        <a:ext cx="5175384" cy="1843578"/>
      </dsp:txXfrm>
    </dsp:sp>
    <dsp:sp modelId="{8488074D-B860-497E-B8BA-7F5F74E4ECB3}">
      <dsp:nvSpPr>
        <dsp:cNvPr id="0" name=""/>
        <dsp:cNvSpPr/>
      </dsp:nvSpPr>
      <dsp:spPr>
        <a:xfrm>
          <a:off x="0" y="1846281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5FB26D-D9E1-4A4E-8166-85858332E154}">
      <dsp:nvSpPr>
        <dsp:cNvPr id="0" name=""/>
        <dsp:cNvSpPr/>
      </dsp:nvSpPr>
      <dsp:spPr>
        <a:xfrm>
          <a:off x="0" y="1846281"/>
          <a:ext cx="5175384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- Random Forest provided strong balance of precision and recall.</a:t>
          </a:r>
        </a:p>
      </dsp:txBody>
      <dsp:txXfrm>
        <a:off x="0" y="1846281"/>
        <a:ext cx="5175384" cy="1843578"/>
      </dsp:txXfrm>
    </dsp:sp>
    <dsp:sp modelId="{233804B8-EA06-4CD5-A481-B9B5D82EE5EE}">
      <dsp:nvSpPr>
        <dsp:cNvPr id="0" name=""/>
        <dsp:cNvSpPr/>
      </dsp:nvSpPr>
      <dsp:spPr>
        <a:xfrm>
          <a:off x="0" y="3689859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6B0E81-0B52-4270-B56D-5AEC0F3CDA17}">
      <dsp:nvSpPr>
        <dsp:cNvPr id="0" name=""/>
        <dsp:cNvSpPr/>
      </dsp:nvSpPr>
      <dsp:spPr>
        <a:xfrm>
          <a:off x="0" y="3689859"/>
          <a:ext cx="5175384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- Logistic Regression is not suitable as a standalone fraud detector.</a:t>
          </a:r>
        </a:p>
      </dsp:txBody>
      <dsp:txXfrm>
        <a:off x="0" y="3689859"/>
        <a:ext cx="5175384" cy="184357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D67F88-8798-4C40-8C83-8603E8090414}">
      <dsp:nvSpPr>
        <dsp:cNvPr id="0" name=""/>
        <dsp:cNvSpPr/>
      </dsp:nvSpPr>
      <dsp:spPr>
        <a:xfrm>
          <a:off x="0" y="2703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D22EEB-2A65-4151-BBF8-8C25B809967C}">
      <dsp:nvSpPr>
        <dsp:cNvPr id="0" name=""/>
        <dsp:cNvSpPr/>
      </dsp:nvSpPr>
      <dsp:spPr>
        <a:xfrm>
          <a:off x="0" y="2703"/>
          <a:ext cx="5175384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- False positives may inconvenience customers.</a:t>
          </a:r>
        </a:p>
      </dsp:txBody>
      <dsp:txXfrm>
        <a:off x="0" y="2703"/>
        <a:ext cx="5175384" cy="1843578"/>
      </dsp:txXfrm>
    </dsp:sp>
    <dsp:sp modelId="{E808D553-4D5B-411B-BBEF-0F20C5CB572D}">
      <dsp:nvSpPr>
        <dsp:cNvPr id="0" name=""/>
        <dsp:cNvSpPr/>
      </dsp:nvSpPr>
      <dsp:spPr>
        <a:xfrm>
          <a:off x="0" y="1846281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E1C6D3-8979-4BB3-89DE-75194D103228}">
      <dsp:nvSpPr>
        <dsp:cNvPr id="0" name=""/>
        <dsp:cNvSpPr/>
      </dsp:nvSpPr>
      <dsp:spPr>
        <a:xfrm>
          <a:off x="0" y="1846281"/>
          <a:ext cx="5175384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- System must avoid geographic or demographic bias.</a:t>
          </a:r>
        </a:p>
      </dsp:txBody>
      <dsp:txXfrm>
        <a:off x="0" y="1846281"/>
        <a:ext cx="5175384" cy="1843578"/>
      </dsp:txXfrm>
    </dsp:sp>
    <dsp:sp modelId="{D7F81915-A320-4701-A66C-903ECCBB8E80}">
      <dsp:nvSpPr>
        <dsp:cNvPr id="0" name=""/>
        <dsp:cNvSpPr/>
      </dsp:nvSpPr>
      <dsp:spPr>
        <a:xfrm>
          <a:off x="0" y="3689859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5C50BF-BD60-4267-A305-05971540577C}">
      <dsp:nvSpPr>
        <dsp:cNvPr id="0" name=""/>
        <dsp:cNvSpPr/>
      </dsp:nvSpPr>
      <dsp:spPr>
        <a:xfrm>
          <a:off x="0" y="3689859"/>
          <a:ext cx="5175384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- Fraud detection must preserve privacy &amp; transparency.</a:t>
          </a:r>
        </a:p>
      </dsp:txBody>
      <dsp:txXfrm>
        <a:off x="0" y="3689859"/>
        <a:ext cx="5175384" cy="184357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1A1239-9371-4D59-80ED-AEDF1B31F65E}">
      <dsp:nvSpPr>
        <dsp:cNvPr id="0" name=""/>
        <dsp:cNvSpPr/>
      </dsp:nvSpPr>
      <dsp:spPr>
        <a:xfrm>
          <a:off x="0" y="2703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097DBD-C5CA-4184-95EE-1469FB196312}">
      <dsp:nvSpPr>
        <dsp:cNvPr id="0" name=""/>
        <dsp:cNvSpPr/>
      </dsp:nvSpPr>
      <dsp:spPr>
        <a:xfrm>
          <a:off x="0" y="2703"/>
          <a:ext cx="5175384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Dataset is anonymized, limiting interpretability.</a:t>
          </a:r>
        </a:p>
      </dsp:txBody>
      <dsp:txXfrm>
        <a:off x="0" y="2703"/>
        <a:ext cx="5175384" cy="1843578"/>
      </dsp:txXfrm>
    </dsp:sp>
    <dsp:sp modelId="{4D05E3E7-87A6-4365-9D9F-50CD40452657}">
      <dsp:nvSpPr>
        <dsp:cNvPr id="0" name=""/>
        <dsp:cNvSpPr/>
      </dsp:nvSpPr>
      <dsp:spPr>
        <a:xfrm>
          <a:off x="0" y="1846281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ED32B4-86D2-4AD5-AB50-A13D19B138CD}">
      <dsp:nvSpPr>
        <dsp:cNvPr id="0" name=""/>
        <dsp:cNvSpPr/>
      </dsp:nvSpPr>
      <dsp:spPr>
        <a:xfrm>
          <a:off x="0" y="1846281"/>
          <a:ext cx="5175384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Fraud patterns evolve, requiring frequent retraining.</a:t>
          </a:r>
        </a:p>
      </dsp:txBody>
      <dsp:txXfrm>
        <a:off x="0" y="1846281"/>
        <a:ext cx="5175384" cy="1843578"/>
      </dsp:txXfrm>
    </dsp:sp>
    <dsp:sp modelId="{37C6847B-F8C6-48F2-B4B5-B3584C25C069}">
      <dsp:nvSpPr>
        <dsp:cNvPr id="0" name=""/>
        <dsp:cNvSpPr/>
      </dsp:nvSpPr>
      <dsp:spPr>
        <a:xfrm>
          <a:off x="0" y="3689859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73D603-7EAF-41EE-8109-80EBC2569F8A}">
      <dsp:nvSpPr>
        <dsp:cNvPr id="0" name=""/>
        <dsp:cNvSpPr/>
      </dsp:nvSpPr>
      <dsp:spPr>
        <a:xfrm>
          <a:off x="0" y="3689859"/>
          <a:ext cx="5175384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Tradeoff between recall (catching fraud) and precision (avoiding false alarms).</a:t>
          </a:r>
        </a:p>
      </dsp:txBody>
      <dsp:txXfrm>
        <a:off x="0" y="3689859"/>
        <a:ext cx="5175384" cy="1843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3.png"/><Relationship Id="rId4" Type="http://schemas.openxmlformats.org/officeDocument/2006/relationships/image" Target="../media/image4.jpeg"/><Relationship Id="rId9" Type="http://schemas.microsoft.com/office/2007/relationships/diagramDrawing" Target="../diagrams/drawing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3771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42996" y="4267832"/>
            <a:ext cx="3604497" cy="1297115"/>
          </a:xfrm>
        </p:spPr>
        <p:txBody>
          <a:bodyPr anchor="t">
            <a:normAutofit/>
          </a:bodyPr>
          <a:lstStyle/>
          <a:p>
            <a:pPr algn="l"/>
            <a:r>
              <a:rPr lang="en-US" sz="3500">
                <a:solidFill>
                  <a:schemeClr val="tx2"/>
                </a:solidFill>
              </a:rPr>
              <a:t>Credit Card Fraud Detection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43224" y="3428999"/>
            <a:ext cx="3604268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1700">
                <a:solidFill>
                  <a:schemeClr val="tx2"/>
                </a:solidFill>
              </a:rPr>
              <a:t>Milestone 3 Presentation | Armin Heldovac | DSC 680</a:t>
            </a:r>
          </a:p>
        </p:txBody>
      </p:sp>
      <p:pic>
        <p:nvPicPr>
          <p:cNvPr id="7" name="Graphic 6" descr="Credit card">
            <a:extLst>
              <a:ext uri="{FF2B5EF4-FFF2-40B4-BE49-F238E27FC236}">
                <a16:creationId xmlns:a16="http://schemas.microsoft.com/office/drawing/2014/main" id="{38CE7E4A-DFD9-C58D-DF8E-942B926F8E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5352" y="2333040"/>
            <a:ext cx="3106320" cy="310632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89" y="-5977"/>
            <a:ext cx="467900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C96D725E-68BC-8D0F-1644-2919E7E488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574"/>
    </mc:Choice>
    <mc:Fallback>
      <p:transition spd="slow" advTm="40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US" sz="4000"/>
              <a:t>Limitations &amp; Challenges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onnsiteX0" fmla="*/ 0 w 5410200"/>
              <a:gd name="connsiteY0" fmla="*/ 0 h 13716"/>
              <a:gd name="connsiteX1" fmla="*/ 568071 w 5410200"/>
              <a:gd name="connsiteY1" fmla="*/ 0 h 13716"/>
              <a:gd name="connsiteX2" fmla="*/ 1298448 w 5410200"/>
              <a:gd name="connsiteY2" fmla="*/ 0 h 13716"/>
              <a:gd name="connsiteX3" fmla="*/ 1920621 w 5410200"/>
              <a:gd name="connsiteY3" fmla="*/ 0 h 13716"/>
              <a:gd name="connsiteX4" fmla="*/ 2488692 w 5410200"/>
              <a:gd name="connsiteY4" fmla="*/ 0 h 13716"/>
              <a:gd name="connsiteX5" fmla="*/ 3219069 w 5410200"/>
              <a:gd name="connsiteY5" fmla="*/ 0 h 13716"/>
              <a:gd name="connsiteX6" fmla="*/ 3895344 w 5410200"/>
              <a:gd name="connsiteY6" fmla="*/ 0 h 13716"/>
              <a:gd name="connsiteX7" fmla="*/ 4571619 w 5410200"/>
              <a:gd name="connsiteY7" fmla="*/ 0 h 13716"/>
              <a:gd name="connsiteX8" fmla="*/ 5410200 w 5410200"/>
              <a:gd name="connsiteY8" fmla="*/ 0 h 13716"/>
              <a:gd name="connsiteX9" fmla="*/ 5410200 w 5410200"/>
              <a:gd name="connsiteY9" fmla="*/ 13716 h 13716"/>
              <a:gd name="connsiteX10" fmla="*/ 4842129 w 5410200"/>
              <a:gd name="connsiteY10" fmla="*/ 13716 h 13716"/>
              <a:gd name="connsiteX11" fmla="*/ 4328160 w 5410200"/>
              <a:gd name="connsiteY11" fmla="*/ 13716 h 13716"/>
              <a:gd name="connsiteX12" fmla="*/ 3597783 w 5410200"/>
              <a:gd name="connsiteY12" fmla="*/ 13716 h 13716"/>
              <a:gd name="connsiteX13" fmla="*/ 3029712 w 5410200"/>
              <a:gd name="connsiteY13" fmla="*/ 13716 h 13716"/>
              <a:gd name="connsiteX14" fmla="*/ 2299335 w 5410200"/>
              <a:gd name="connsiteY14" fmla="*/ 13716 h 13716"/>
              <a:gd name="connsiteX15" fmla="*/ 1514856 w 5410200"/>
              <a:gd name="connsiteY15" fmla="*/ 13716 h 13716"/>
              <a:gd name="connsiteX16" fmla="*/ 892683 w 5410200"/>
              <a:gd name="connsiteY16" fmla="*/ 13716 h 13716"/>
              <a:gd name="connsiteX17" fmla="*/ 0 w 5410200"/>
              <a:gd name="connsiteY17" fmla="*/ 13716 h 13716"/>
              <a:gd name="connsiteX18" fmla="*/ 0 w 5410200"/>
              <a:gd name="connsiteY1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0309049-2B7C-E793-0779-AB052A9C38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706751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6D199D7-2317-151C-885A-10528B8A47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332"/>
    </mc:Choice>
    <mc:Fallback>
      <p:transition spd="slow" advTm="47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en-US" sz="2600"/>
              <a:t>Recommendations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4813" y="552091"/>
            <a:ext cx="4668251" cy="5431536"/>
          </a:xfrm>
        </p:spPr>
        <p:txBody>
          <a:bodyPr anchor="ctr">
            <a:normAutofit/>
          </a:bodyPr>
          <a:lstStyle/>
          <a:p>
            <a:r>
              <a:rPr lang="en-US" sz="1900" dirty="0"/>
              <a:t>1. Deploy </a:t>
            </a:r>
            <a:r>
              <a:rPr lang="en-US" sz="1900" dirty="0" err="1"/>
              <a:t>XGBoost</a:t>
            </a:r>
            <a:r>
              <a:rPr lang="en-US" sz="1900" dirty="0"/>
              <a:t> or Random Forest.</a:t>
            </a:r>
          </a:p>
          <a:p>
            <a:r>
              <a:rPr lang="en-US" sz="1900" dirty="0"/>
              <a:t>2. Adjust probability thresholds to balance false positives.</a:t>
            </a:r>
          </a:p>
          <a:p>
            <a:r>
              <a:rPr lang="en-US" sz="1900" dirty="0"/>
              <a:t>3. Continually retrain with new transaction data.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7313882-120F-7DB4-0CBC-8414FA3015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98"/>
    </mc:Choice>
    <mc:Fallback>
      <p:transition spd="slow" advTm="35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en-US" sz="4000"/>
              <a:t>Q&amp;A Preparation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4813" y="552091"/>
            <a:ext cx="4668251" cy="5431536"/>
          </a:xfrm>
        </p:spPr>
        <p:txBody>
          <a:bodyPr anchor="ctr">
            <a:normAutofit/>
          </a:bodyPr>
          <a:lstStyle/>
          <a:p>
            <a:r>
              <a:rPr lang="en-US" sz="1900"/>
              <a:t>Q: Why prioritize recall?</a:t>
            </a:r>
          </a:p>
          <a:p>
            <a:r>
              <a:rPr lang="en-US" sz="1900"/>
              <a:t>A: Missing fraud is more costly than investigating false alerts.</a:t>
            </a:r>
          </a:p>
          <a:p>
            <a:endParaRPr lang="en-US" sz="1900"/>
          </a:p>
          <a:p>
            <a:r>
              <a:rPr lang="en-US" sz="1900"/>
              <a:t>Q: Why use ML instead of rules?</a:t>
            </a:r>
          </a:p>
          <a:p>
            <a:r>
              <a:rPr lang="en-US" sz="1900"/>
              <a:t>A: Fraud tactics evolve too quickly for static rules.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08D4A4A-B8B4-11F1-8339-8592D7397A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469"/>
    </mc:Choice>
    <mc:Fallback>
      <p:transition spd="slow" advTm="46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US" sz="3850"/>
              <a:t>Introduction &amp; Purpose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321" y="2227943"/>
            <a:ext cx="5033221" cy="3788227"/>
          </a:xfrm>
        </p:spPr>
        <p:txBody>
          <a:bodyPr anchor="ctr">
            <a:normAutofit/>
          </a:bodyPr>
          <a:lstStyle/>
          <a:p>
            <a:r>
              <a:rPr lang="en-US" sz="2100"/>
              <a:t>Credit card fraud is a growing problem in digital transactions.</a:t>
            </a:r>
          </a:p>
          <a:p>
            <a:r>
              <a:rPr lang="en-US" sz="2100"/>
              <a:t>The goal is to detect fraudulent transactions using machine learning to reduce losses for financial institutions and protect customers.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9435" y="0"/>
            <a:ext cx="195456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567" y="2369132"/>
            <a:ext cx="2119736" cy="2119736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22" name="Graphic 21" descr="Credit card">
            <a:extLst>
              <a:ext uri="{FF2B5EF4-FFF2-40B4-BE49-F238E27FC236}">
                <a16:creationId xmlns:a16="http://schemas.microsoft.com/office/drawing/2014/main" id="{18E17EE6-0A58-5DEE-2367-685DF1B6C1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7B39AC32-22D0-5B48-3D7A-92EF6DB698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99"/>
    </mc:Choice>
    <mc:Fallback>
      <p:transition spd="slow" advTm="38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 &amp; Context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9A928F05-CFBD-C8E9-2803-EE12AC40A9E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A97A771-45A8-278F-DCE2-FFC22BF157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46"/>
    </mc:Choice>
    <mc:Fallback>
      <p:transition spd="slow" advTm="44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4D57044-9527-A0EB-93ED-5B931410638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t>Methods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4A89ADE-A21B-C6B5-8150-72F544B9A0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7119943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3887653-1F33-1D06-8D40-286CE0D4B7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20"/>
    </mc:Choice>
    <mc:Fallback>
      <p:transition spd="slow" advTm="34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US" sz="4700"/>
              <a:t>Key EDA Findings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onnsiteX0" fmla="*/ 0 w 5410200"/>
              <a:gd name="connsiteY0" fmla="*/ 0 h 13716"/>
              <a:gd name="connsiteX1" fmla="*/ 568071 w 5410200"/>
              <a:gd name="connsiteY1" fmla="*/ 0 h 13716"/>
              <a:gd name="connsiteX2" fmla="*/ 1298448 w 5410200"/>
              <a:gd name="connsiteY2" fmla="*/ 0 h 13716"/>
              <a:gd name="connsiteX3" fmla="*/ 1920621 w 5410200"/>
              <a:gd name="connsiteY3" fmla="*/ 0 h 13716"/>
              <a:gd name="connsiteX4" fmla="*/ 2488692 w 5410200"/>
              <a:gd name="connsiteY4" fmla="*/ 0 h 13716"/>
              <a:gd name="connsiteX5" fmla="*/ 3219069 w 5410200"/>
              <a:gd name="connsiteY5" fmla="*/ 0 h 13716"/>
              <a:gd name="connsiteX6" fmla="*/ 3895344 w 5410200"/>
              <a:gd name="connsiteY6" fmla="*/ 0 h 13716"/>
              <a:gd name="connsiteX7" fmla="*/ 4571619 w 5410200"/>
              <a:gd name="connsiteY7" fmla="*/ 0 h 13716"/>
              <a:gd name="connsiteX8" fmla="*/ 5410200 w 5410200"/>
              <a:gd name="connsiteY8" fmla="*/ 0 h 13716"/>
              <a:gd name="connsiteX9" fmla="*/ 5410200 w 5410200"/>
              <a:gd name="connsiteY9" fmla="*/ 13716 h 13716"/>
              <a:gd name="connsiteX10" fmla="*/ 4842129 w 5410200"/>
              <a:gd name="connsiteY10" fmla="*/ 13716 h 13716"/>
              <a:gd name="connsiteX11" fmla="*/ 4328160 w 5410200"/>
              <a:gd name="connsiteY11" fmla="*/ 13716 h 13716"/>
              <a:gd name="connsiteX12" fmla="*/ 3597783 w 5410200"/>
              <a:gd name="connsiteY12" fmla="*/ 13716 h 13716"/>
              <a:gd name="connsiteX13" fmla="*/ 3029712 w 5410200"/>
              <a:gd name="connsiteY13" fmla="*/ 13716 h 13716"/>
              <a:gd name="connsiteX14" fmla="*/ 2299335 w 5410200"/>
              <a:gd name="connsiteY14" fmla="*/ 13716 h 13716"/>
              <a:gd name="connsiteX15" fmla="*/ 1514856 w 5410200"/>
              <a:gd name="connsiteY15" fmla="*/ 13716 h 13716"/>
              <a:gd name="connsiteX16" fmla="*/ 892683 w 5410200"/>
              <a:gd name="connsiteY16" fmla="*/ 13716 h 13716"/>
              <a:gd name="connsiteX17" fmla="*/ 0 w 5410200"/>
              <a:gd name="connsiteY17" fmla="*/ 13716 h 13716"/>
              <a:gd name="connsiteX18" fmla="*/ 0 w 5410200"/>
              <a:gd name="connsiteY1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46F3795-5983-0BD8-AE35-96D6701AF3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3549625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D44254E-473F-641D-955C-F32BF9354C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196"/>
    </mc:Choice>
    <mc:Fallback>
      <p:transition spd="slow" advTm="51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US" sz="3300"/>
              <a:t>Model Performance Results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onnsiteX0" fmla="*/ 0 w 5410200"/>
              <a:gd name="connsiteY0" fmla="*/ 0 h 13716"/>
              <a:gd name="connsiteX1" fmla="*/ 568071 w 5410200"/>
              <a:gd name="connsiteY1" fmla="*/ 0 h 13716"/>
              <a:gd name="connsiteX2" fmla="*/ 1298448 w 5410200"/>
              <a:gd name="connsiteY2" fmla="*/ 0 h 13716"/>
              <a:gd name="connsiteX3" fmla="*/ 1920621 w 5410200"/>
              <a:gd name="connsiteY3" fmla="*/ 0 h 13716"/>
              <a:gd name="connsiteX4" fmla="*/ 2488692 w 5410200"/>
              <a:gd name="connsiteY4" fmla="*/ 0 h 13716"/>
              <a:gd name="connsiteX5" fmla="*/ 3219069 w 5410200"/>
              <a:gd name="connsiteY5" fmla="*/ 0 h 13716"/>
              <a:gd name="connsiteX6" fmla="*/ 3895344 w 5410200"/>
              <a:gd name="connsiteY6" fmla="*/ 0 h 13716"/>
              <a:gd name="connsiteX7" fmla="*/ 4571619 w 5410200"/>
              <a:gd name="connsiteY7" fmla="*/ 0 h 13716"/>
              <a:gd name="connsiteX8" fmla="*/ 5410200 w 5410200"/>
              <a:gd name="connsiteY8" fmla="*/ 0 h 13716"/>
              <a:gd name="connsiteX9" fmla="*/ 5410200 w 5410200"/>
              <a:gd name="connsiteY9" fmla="*/ 13716 h 13716"/>
              <a:gd name="connsiteX10" fmla="*/ 4842129 w 5410200"/>
              <a:gd name="connsiteY10" fmla="*/ 13716 h 13716"/>
              <a:gd name="connsiteX11" fmla="*/ 4328160 w 5410200"/>
              <a:gd name="connsiteY11" fmla="*/ 13716 h 13716"/>
              <a:gd name="connsiteX12" fmla="*/ 3597783 w 5410200"/>
              <a:gd name="connsiteY12" fmla="*/ 13716 h 13716"/>
              <a:gd name="connsiteX13" fmla="*/ 3029712 w 5410200"/>
              <a:gd name="connsiteY13" fmla="*/ 13716 h 13716"/>
              <a:gd name="connsiteX14" fmla="*/ 2299335 w 5410200"/>
              <a:gd name="connsiteY14" fmla="*/ 13716 h 13716"/>
              <a:gd name="connsiteX15" fmla="*/ 1514856 w 5410200"/>
              <a:gd name="connsiteY15" fmla="*/ 13716 h 13716"/>
              <a:gd name="connsiteX16" fmla="*/ 892683 w 5410200"/>
              <a:gd name="connsiteY16" fmla="*/ 13716 h 13716"/>
              <a:gd name="connsiteX17" fmla="*/ 0 w 5410200"/>
              <a:gd name="connsiteY17" fmla="*/ 13716 h 13716"/>
              <a:gd name="connsiteX18" fmla="*/ 0 w 5410200"/>
              <a:gd name="connsiteY1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63D3911-C96C-E949-4D49-894502372E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1129037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9A61C1E-6B3C-5D31-9550-05BBA3B9EC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84"/>
    </mc:Choice>
    <mc:Fallback>
      <p:transition spd="slow" advTm="42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1" name="Rectangle 1040">
            <a:extLst>
              <a:ext uri="{FF2B5EF4-FFF2-40B4-BE49-F238E27FC236}">
                <a16:creationId xmlns:a16="http://schemas.microsoft.com/office/drawing/2014/main" id="{6570CC06-DB21-401C-BCF8-AAC5FF550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A68C0E-CC0C-246D-8C37-E5AC1AC3A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640080"/>
            <a:ext cx="2674620" cy="35803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300"/>
              <a:t>Visualizations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9568E91-B121-1970-E2BE-41B903609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36777" y="1307103"/>
            <a:ext cx="2475738" cy="2085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32226EDF-8D15-52C2-EDF9-6C80C2BA6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15385" y="1357244"/>
            <a:ext cx="2578608" cy="1985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2" name="sketch line">
            <a:extLst>
              <a:ext uri="{FF2B5EF4-FFF2-40B4-BE49-F238E27FC236}">
                <a16:creationId xmlns:a16="http://schemas.microsoft.com/office/drawing/2014/main" id="{15B998FC-4B98-4A07-B159-9E629180A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4409267"/>
            <a:ext cx="2674620" cy="18288"/>
          </a:xfrm>
          <a:custGeom>
            <a:avLst/>
            <a:gdLst>
              <a:gd name="connsiteX0" fmla="*/ 0 w 2674620"/>
              <a:gd name="connsiteY0" fmla="*/ 0 h 18288"/>
              <a:gd name="connsiteX1" fmla="*/ 641909 w 2674620"/>
              <a:gd name="connsiteY1" fmla="*/ 0 h 18288"/>
              <a:gd name="connsiteX2" fmla="*/ 1337310 w 2674620"/>
              <a:gd name="connsiteY2" fmla="*/ 0 h 18288"/>
              <a:gd name="connsiteX3" fmla="*/ 1979219 w 2674620"/>
              <a:gd name="connsiteY3" fmla="*/ 0 h 18288"/>
              <a:gd name="connsiteX4" fmla="*/ 2674620 w 2674620"/>
              <a:gd name="connsiteY4" fmla="*/ 0 h 18288"/>
              <a:gd name="connsiteX5" fmla="*/ 2674620 w 2674620"/>
              <a:gd name="connsiteY5" fmla="*/ 18288 h 18288"/>
              <a:gd name="connsiteX6" fmla="*/ 1952473 w 2674620"/>
              <a:gd name="connsiteY6" fmla="*/ 18288 h 18288"/>
              <a:gd name="connsiteX7" fmla="*/ 1257071 w 2674620"/>
              <a:gd name="connsiteY7" fmla="*/ 18288 h 18288"/>
              <a:gd name="connsiteX8" fmla="*/ 615163 w 2674620"/>
              <a:gd name="connsiteY8" fmla="*/ 18288 h 18288"/>
              <a:gd name="connsiteX9" fmla="*/ 0 w 2674620"/>
              <a:gd name="connsiteY9" fmla="*/ 18288 h 18288"/>
              <a:gd name="connsiteX10" fmla="*/ 0 w 267462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74620" h="18288" fill="none" extrusionOk="0">
                <a:moveTo>
                  <a:pt x="0" y="0"/>
                </a:moveTo>
                <a:cubicBezTo>
                  <a:pt x="223686" y="-27283"/>
                  <a:pt x="416037" y="8041"/>
                  <a:pt x="641909" y="0"/>
                </a:cubicBezTo>
                <a:cubicBezTo>
                  <a:pt x="867781" y="-8041"/>
                  <a:pt x="1125885" y="15252"/>
                  <a:pt x="1337310" y="0"/>
                </a:cubicBezTo>
                <a:cubicBezTo>
                  <a:pt x="1548735" y="-15252"/>
                  <a:pt x="1809020" y="-2338"/>
                  <a:pt x="1979219" y="0"/>
                </a:cubicBezTo>
                <a:cubicBezTo>
                  <a:pt x="2149418" y="2338"/>
                  <a:pt x="2403746" y="-23101"/>
                  <a:pt x="2674620" y="0"/>
                </a:cubicBezTo>
                <a:cubicBezTo>
                  <a:pt x="2674874" y="6173"/>
                  <a:pt x="2674321" y="9417"/>
                  <a:pt x="2674620" y="18288"/>
                </a:cubicBezTo>
                <a:cubicBezTo>
                  <a:pt x="2384204" y="39407"/>
                  <a:pt x="2124794" y="9377"/>
                  <a:pt x="1952473" y="18288"/>
                </a:cubicBezTo>
                <a:cubicBezTo>
                  <a:pt x="1780152" y="27199"/>
                  <a:pt x="1469502" y="9163"/>
                  <a:pt x="1257071" y="18288"/>
                </a:cubicBezTo>
                <a:cubicBezTo>
                  <a:pt x="1044640" y="27413"/>
                  <a:pt x="886842" y="49997"/>
                  <a:pt x="615163" y="18288"/>
                </a:cubicBezTo>
                <a:cubicBezTo>
                  <a:pt x="343484" y="-13421"/>
                  <a:pt x="280198" y="10146"/>
                  <a:pt x="0" y="18288"/>
                </a:cubicBezTo>
                <a:cubicBezTo>
                  <a:pt x="569" y="10806"/>
                  <a:pt x="-314" y="7671"/>
                  <a:pt x="0" y="0"/>
                </a:cubicBezTo>
                <a:close/>
              </a:path>
              <a:path w="2674620" h="18288" stroke="0" extrusionOk="0">
                <a:moveTo>
                  <a:pt x="0" y="0"/>
                </a:moveTo>
                <a:cubicBezTo>
                  <a:pt x="231855" y="-1293"/>
                  <a:pt x="402066" y="-28662"/>
                  <a:pt x="668655" y="0"/>
                </a:cubicBezTo>
                <a:cubicBezTo>
                  <a:pt x="935244" y="28662"/>
                  <a:pt x="1178759" y="24409"/>
                  <a:pt x="1364056" y="0"/>
                </a:cubicBezTo>
                <a:cubicBezTo>
                  <a:pt x="1549353" y="-24409"/>
                  <a:pt x="1706883" y="-9273"/>
                  <a:pt x="2005965" y="0"/>
                </a:cubicBezTo>
                <a:cubicBezTo>
                  <a:pt x="2305047" y="9273"/>
                  <a:pt x="2446507" y="-22114"/>
                  <a:pt x="2674620" y="0"/>
                </a:cubicBezTo>
                <a:cubicBezTo>
                  <a:pt x="2674290" y="6753"/>
                  <a:pt x="2674363" y="10653"/>
                  <a:pt x="2674620" y="18288"/>
                </a:cubicBezTo>
                <a:cubicBezTo>
                  <a:pt x="2376619" y="8269"/>
                  <a:pt x="2249009" y="47455"/>
                  <a:pt x="1979219" y="18288"/>
                </a:cubicBezTo>
                <a:cubicBezTo>
                  <a:pt x="1709429" y="-10879"/>
                  <a:pt x="1513733" y="36040"/>
                  <a:pt x="1364056" y="18288"/>
                </a:cubicBezTo>
                <a:cubicBezTo>
                  <a:pt x="1214379" y="536"/>
                  <a:pt x="982991" y="18989"/>
                  <a:pt x="748894" y="18288"/>
                </a:cubicBezTo>
                <a:cubicBezTo>
                  <a:pt x="514797" y="17587"/>
                  <a:pt x="177151" y="-5811"/>
                  <a:pt x="0" y="18288"/>
                </a:cubicBezTo>
                <a:cubicBezTo>
                  <a:pt x="-751" y="13461"/>
                  <a:pt x="911" y="748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448976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355AAD-6EB3-552D-7C0B-DFD20A97A5B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36777" y="4305201"/>
            <a:ext cx="2475738" cy="1832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1907612-7A51-8A16-5208-833B66D9F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15385" y="4292925"/>
            <a:ext cx="2578607" cy="185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335D4F1-C1FB-1E68-7D8A-73D2A767A6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93054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69"/>
    </mc:Choice>
    <mc:Fallback>
      <p:transition spd="slow" advTm="13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US" sz="2900"/>
              <a:t>Interpretation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onnsiteX0" fmla="*/ 0 w 5410200"/>
              <a:gd name="connsiteY0" fmla="*/ 0 h 13716"/>
              <a:gd name="connsiteX1" fmla="*/ 568071 w 5410200"/>
              <a:gd name="connsiteY1" fmla="*/ 0 h 13716"/>
              <a:gd name="connsiteX2" fmla="*/ 1298448 w 5410200"/>
              <a:gd name="connsiteY2" fmla="*/ 0 h 13716"/>
              <a:gd name="connsiteX3" fmla="*/ 1920621 w 5410200"/>
              <a:gd name="connsiteY3" fmla="*/ 0 h 13716"/>
              <a:gd name="connsiteX4" fmla="*/ 2488692 w 5410200"/>
              <a:gd name="connsiteY4" fmla="*/ 0 h 13716"/>
              <a:gd name="connsiteX5" fmla="*/ 3219069 w 5410200"/>
              <a:gd name="connsiteY5" fmla="*/ 0 h 13716"/>
              <a:gd name="connsiteX6" fmla="*/ 3895344 w 5410200"/>
              <a:gd name="connsiteY6" fmla="*/ 0 h 13716"/>
              <a:gd name="connsiteX7" fmla="*/ 4571619 w 5410200"/>
              <a:gd name="connsiteY7" fmla="*/ 0 h 13716"/>
              <a:gd name="connsiteX8" fmla="*/ 5410200 w 5410200"/>
              <a:gd name="connsiteY8" fmla="*/ 0 h 13716"/>
              <a:gd name="connsiteX9" fmla="*/ 5410200 w 5410200"/>
              <a:gd name="connsiteY9" fmla="*/ 13716 h 13716"/>
              <a:gd name="connsiteX10" fmla="*/ 4842129 w 5410200"/>
              <a:gd name="connsiteY10" fmla="*/ 13716 h 13716"/>
              <a:gd name="connsiteX11" fmla="*/ 4328160 w 5410200"/>
              <a:gd name="connsiteY11" fmla="*/ 13716 h 13716"/>
              <a:gd name="connsiteX12" fmla="*/ 3597783 w 5410200"/>
              <a:gd name="connsiteY12" fmla="*/ 13716 h 13716"/>
              <a:gd name="connsiteX13" fmla="*/ 3029712 w 5410200"/>
              <a:gd name="connsiteY13" fmla="*/ 13716 h 13716"/>
              <a:gd name="connsiteX14" fmla="*/ 2299335 w 5410200"/>
              <a:gd name="connsiteY14" fmla="*/ 13716 h 13716"/>
              <a:gd name="connsiteX15" fmla="*/ 1514856 w 5410200"/>
              <a:gd name="connsiteY15" fmla="*/ 13716 h 13716"/>
              <a:gd name="connsiteX16" fmla="*/ 892683 w 5410200"/>
              <a:gd name="connsiteY16" fmla="*/ 13716 h 13716"/>
              <a:gd name="connsiteX17" fmla="*/ 0 w 5410200"/>
              <a:gd name="connsiteY17" fmla="*/ 13716 h 13716"/>
              <a:gd name="connsiteX18" fmla="*/ 0 w 5410200"/>
              <a:gd name="connsiteY1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DF38B5-9919-44E9-6B51-24743F367F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7588038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EC73052-6BF1-0498-344D-92B8A782E1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93"/>
    </mc:Choice>
    <mc:Fallback>
      <p:transition spd="slow" advTm="42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US" sz="2900"/>
              <a:t>Ethical Considerations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onnsiteX0" fmla="*/ 0 w 5410200"/>
              <a:gd name="connsiteY0" fmla="*/ 0 h 13716"/>
              <a:gd name="connsiteX1" fmla="*/ 568071 w 5410200"/>
              <a:gd name="connsiteY1" fmla="*/ 0 h 13716"/>
              <a:gd name="connsiteX2" fmla="*/ 1298448 w 5410200"/>
              <a:gd name="connsiteY2" fmla="*/ 0 h 13716"/>
              <a:gd name="connsiteX3" fmla="*/ 1920621 w 5410200"/>
              <a:gd name="connsiteY3" fmla="*/ 0 h 13716"/>
              <a:gd name="connsiteX4" fmla="*/ 2488692 w 5410200"/>
              <a:gd name="connsiteY4" fmla="*/ 0 h 13716"/>
              <a:gd name="connsiteX5" fmla="*/ 3219069 w 5410200"/>
              <a:gd name="connsiteY5" fmla="*/ 0 h 13716"/>
              <a:gd name="connsiteX6" fmla="*/ 3895344 w 5410200"/>
              <a:gd name="connsiteY6" fmla="*/ 0 h 13716"/>
              <a:gd name="connsiteX7" fmla="*/ 4571619 w 5410200"/>
              <a:gd name="connsiteY7" fmla="*/ 0 h 13716"/>
              <a:gd name="connsiteX8" fmla="*/ 5410200 w 5410200"/>
              <a:gd name="connsiteY8" fmla="*/ 0 h 13716"/>
              <a:gd name="connsiteX9" fmla="*/ 5410200 w 5410200"/>
              <a:gd name="connsiteY9" fmla="*/ 13716 h 13716"/>
              <a:gd name="connsiteX10" fmla="*/ 4842129 w 5410200"/>
              <a:gd name="connsiteY10" fmla="*/ 13716 h 13716"/>
              <a:gd name="connsiteX11" fmla="*/ 4328160 w 5410200"/>
              <a:gd name="connsiteY11" fmla="*/ 13716 h 13716"/>
              <a:gd name="connsiteX12" fmla="*/ 3597783 w 5410200"/>
              <a:gd name="connsiteY12" fmla="*/ 13716 h 13716"/>
              <a:gd name="connsiteX13" fmla="*/ 3029712 w 5410200"/>
              <a:gd name="connsiteY13" fmla="*/ 13716 h 13716"/>
              <a:gd name="connsiteX14" fmla="*/ 2299335 w 5410200"/>
              <a:gd name="connsiteY14" fmla="*/ 13716 h 13716"/>
              <a:gd name="connsiteX15" fmla="*/ 1514856 w 5410200"/>
              <a:gd name="connsiteY15" fmla="*/ 13716 h 13716"/>
              <a:gd name="connsiteX16" fmla="*/ 892683 w 5410200"/>
              <a:gd name="connsiteY16" fmla="*/ 13716 h 13716"/>
              <a:gd name="connsiteX17" fmla="*/ 0 w 5410200"/>
              <a:gd name="connsiteY17" fmla="*/ 13716 h 13716"/>
              <a:gd name="connsiteX18" fmla="*/ 0 w 5410200"/>
              <a:gd name="connsiteY1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FD66C24-FA1F-A6D9-56F1-FB3793BD35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6360833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32D1B57-559B-FA67-AF83-F44313B9C9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09"/>
    </mc:Choice>
    <mc:Fallback>
      <p:transition spd="slow" advTm="50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352</Words>
  <Application>Microsoft Office PowerPoint</Application>
  <PresentationFormat>On-screen Show (4:3)</PresentationFormat>
  <Paragraphs>48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Credit Card Fraud Detection</vt:lpstr>
      <vt:lpstr>Introduction &amp; Purpose</vt:lpstr>
      <vt:lpstr>Background &amp; Context</vt:lpstr>
      <vt:lpstr>Methods</vt:lpstr>
      <vt:lpstr>Key EDA Findings</vt:lpstr>
      <vt:lpstr>Model Performance Results</vt:lpstr>
      <vt:lpstr>Visualizations</vt:lpstr>
      <vt:lpstr>Interpretation</vt:lpstr>
      <vt:lpstr>Ethical Considerations</vt:lpstr>
      <vt:lpstr>Limitations &amp; Challenges</vt:lpstr>
      <vt:lpstr>Recommendations</vt:lpstr>
      <vt:lpstr>Q&amp;A Preparation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Armin</dc:creator>
  <cp:keywords/>
  <dc:description>generated using python-pptx</dc:description>
  <cp:lastModifiedBy>Armin Heldovac</cp:lastModifiedBy>
  <cp:revision>3</cp:revision>
  <dcterms:created xsi:type="dcterms:W3CDTF">2013-01-27T09:14:16Z</dcterms:created>
  <dcterms:modified xsi:type="dcterms:W3CDTF">2025-11-10T04:10:40Z</dcterms:modified>
  <cp:category/>
</cp:coreProperties>
</file>

<file path=docProps/thumbnail.jpeg>
</file>